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81" r:id="rId2"/>
    <p:sldId id="282" r:id="rId3"/>
    <p:sldId id="291" r:id="rId4"/>
    <p:sldId id="258" r:id="rId5"/>
    <p:sldId id="259" r:id="rId6"/>
    <p:sldId id="29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92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93" r:id="rId24"/>
    <p:sldId id="275" r:id="rId25"/>
    <p:sldId id="276" r:id="rId26"/>
    <p:sldId id="256" r:id="rId27"/>
    <p:sldId id="279" r:id="rId2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6D5EC-3762-4F81-94D2-264DD6F2C803}" type="datetimeFigureOut">
              <a:rPr lang="en-MY" smtClean="0"/>
              <a:t>14/11/2024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5284B-D3FC-40D6-B28B-9DA4011B606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1474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5284B-D3FC-40D6-B28B-9DA4011B606D}" type="slidenum">
              <a:rPr lang="en-MY" smtClean="0"/>
              <a:t>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42225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5284B-D3FC-40D6-B28B-9DA4011B606D}" type="slidenum">
              <a:rPr lang="en-MY" smtClean="0"/>
              <a:t>26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1674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9747" y="495300"/>
            <a:ext cx="4303776" cy="289864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5603" y="3407664"/>
            <a:ext cx="4369308" cy="28422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18634" y="1696638"/>
            <a:ext cx="3042920" cy="1277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C00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912356" y="4001815"/>
            <a:ext cx="4201795" cy="1277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C00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C00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3028" y="3433571"/>
            <a:ext cx="4367783" cy="234543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3028" y="1086611"/>
            <a:ext cx="4367783" cy="226923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0050" y="1086611"/>
            <a:ext cx="7141464" cy="46923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C00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220" y="168655"/>
            <a:ext cx="8236584" cy="13865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C00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03648" y="1056639"/>
            <a:ext cx="7621905" cy="3002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jpg"/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jpg"/><Relationship Id="rId5" Type="http://schemas.openxmlformats.org/officeDocument/2006/relationships/image" Target="../media/image77.png"/><Relationship Id="rId15" Type="http://schemas.openxmlformats.org/officeDocument/2006/relationships/image" Target="../media/image87.jp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jpg"/><Relationship Id="rId1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://www.srit.com.my/" TargetMode="External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image" Target="../media/image10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905223"/>
            <a:ext cx="9067800" cy="67627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anose="020B0A04020102020204" pitchFamily="34" charset="0"/>
              </a:rPr>
              <a:t>SUNRICH INTEGRATED GROUP</a:t>
            </a:r>
            <a:endParaRPr lang="en-MY" sz="3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590800" y="2656681"/>
            <a:ext cx="7083287" cy="1544637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en-US" sz="3700" b="1" dirty="0">
                <a:solidFill>
                  <a:srgbClr val="00B050"/>
                </a:solidFill>
                <a:latin typeface="Arial Black" panose="020B0A04020102020204" pitchFamily="34" charset="0"/>
                <a:cs typeface="Calibri" panose="020F0502020204030204" charset="0"/>
              </a:rPr>
              <a:t>COMPANY PROFILE</a:t>
            </a:r>
          </a:p>
          <a:p>
            <a:pPr marL="0" indent="0" algn="ctr">
              <a:buNone/>
            </a:pPr>
            <a:r>
              <a:rPr lang="en-MY" sz="2900" b="1" dirty="0">
                <a:solidFill>
                  <a:schemeClr val="tx1"/>
                </a:solidFill>
                <a:latin typeface="Arial Black" panose="020B0A04020102020204" pitchFamily="34" charset="0"/>
              </a:rPr>
              <a:t>6 NOVEMBER 2024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427" y="299357"/>
            <a:ext cx="2943225" cy="127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695" t="36901" r="10001" b="6368"/>
          <a:stretch>
            <a:fillRect/>
          </a:stretch>
        </p:blipFill>
        <p:spPr>
          <a:xfrm>
            <a:off x="44726" y="3733800"/>
            <a:ext cx="12175434" cy="2483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805" y="461963"/>
            <a:ext cx="2466975" cy="12668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4953DA-A625-FD9C-B82C-1B782D5FAD67}"/>
              </a:ext>
            </a:extLst>
          </p:cNvPr>
          <p:cNvSpPr/>
          <p:nvPr/>
        </p:nvSpPr>
        <p:spPr>
          <a:xfrm>
            <a:off x="8763000" y="76200"/>
            <a:ext cx="3412434" cy="838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9AC3D2-9411-B10A-C6E5-3824DDD4168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MY" smtClean="0"/>
              <a:t>1</a:t>
            </a:fld>
            <a:endParaRPr lang="en-MY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51A04FC3-C0CF-DB8B-DDCF-3683D451B1FA}"/>
              </a:ext>
            </a:extLst>
          </p:cNvPr>
          <p:cNvSpPr txBox="1">
            <a:spLocks/>
          </p:cNvSpPr>
          <p:nvPr/>
        </p:nvSpPr>
        <p:spPr>
          <a:xfrm>
            <a:off x="3300046" y="6402250"/>
            <a:ext cx="482990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rights reserved @ Sunrich Integrated Sdn. Bhd.(200901025321) (868423-T)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1066800"/>
            <a:ext cx="417702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dirty="0">
                <a:latin typeface="Impact" panose="020B0806030902050204" pitchFamily="34" charset="0"/>
              </a:rPr>
              <a:t>CORE BUSINESS</a:t>
            </a:r>
            <a:endParaRPr sz="4000" dirty="0">
              <a:latin typeface="Impact" panose="020B080603090205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3158" y="2474467"/>
            <a:ext cx="1071372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469265" algn="l"/>
              </a:tabLst>
            </a:pP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Specialize</a:t>
            </a:r>
            <a:r>
              <a:rPr sz="3000" spc="-55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In</a:t>
            </a:r>
            <a:r>
              <a:rPr sz="3000" spc="-40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Tyre</a:t>
            </a:r>
            <a:r>
              <a:rPr sz="3000" spc="-50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compound</a:t>
            </a:r>
            <a:r>
              <a:rPr sz="3000" spc="-60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for</a:t>
            </a:r>
            <a:r>
              <a:rPr sz="3000" spc="-25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New</a:t>
            </a:r>
            <a:r>
              <a:rPr sz="3000" spc="-30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&amp;</a:t>
            </a:r>
            <a:r>
              <a:rPr sz="3000" spc="-40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spc="-10" dirty="0">
                <a:solidFill>
                  <a:schemeClr val="tx1"/>
                </a:solidFill>
                <a:latin typeface="Arial Black"/>
                <a:cs typeface="Arial Black"/>
              </a:rPr>
              <a:t>Retreads</a:t>
            </a:r>
            <a:endParaRPr sz="3000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 marL="469900" marR="1356995" indent="-457200" algn="just">
              <a:lnSpc>
                <a:spcPct val="100000"/>
              </a:lnSpc>
              <a:spcBef>
                <a:spcPts val="3600"/>
              </a:spcBef>
              <a:buFont typeface="Arial MT"/>
              <a:buChar char="•"/>
              <a:tabLst>
                <a:tab pos="469900" algn="l"/>
              </a:tabLst>
            </a:pP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Custom</a:t>
            </a:r>
            <a:r>
              <a:rPr sz="3000" spc="-90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Mix</a:t>
            </a:r>
            <a:r>
              <a:rPr sz="3000" spc="-100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For</a:t>
            </a:r>
            <a:r>
              <a:rPr sz="3000" spc="-100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Industrial</a:t>
            </a:r>
            <a:r>
              <a:rPr sz="3000" spc="-100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Rubber</a:t>
            </a:r>
            <a:r>
              <a:rPr sz="3000" spc="-105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Goods</a:t>
            </a:r>
            <a:r>
              <a:rPr sz="3000" spc="-100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spc="-50" dirty="0">
                <a:solidFill>
                  <a:schemeClr val="tx1"/>
                </a:solidFill>
                <a:latin typeface="Arial Black"/>
                <a:cs typeface="Arial Black"/>
              </a:rPr>
              <a:t>&amp; </a:t>
            </a: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General</a:t>
            </a:r>
            <a:r>
              <a:rPr sz="3000" spc="-15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Rubber</a:t>
            </a:r>
            <a:r>
              <a:rPr sz="3000" spc="-5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chemeClr val="tx1"/>
                </a:solidFill>
                <a:latin typeface="Arial Black"/>
                <a:cs typeface="Arial Black"/>
              </a:rPr>
              <a:t>Goods</a:t>
            </a:r>
            <a:r>
              <a:rPr sz="3000" spc="-5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3000" spc="-10" dirty="0">
                <a:solidFill>
                  <a:schemeClr val="tx1"/>
                </a:solidFill>
                <a:latin typeface="Arial Black"/>
                <a:cs typeface="Arial Black"/>
              </a:rPr>
              <a:t>Manufacturers</a:t>
            </a:r>
            <a:endParaRPr sz="30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76D730-B540-9098-BEBF-0DCEC144830B}"/>
              </a:ext>
            </a:extLst>
          </p:cNvPr>
          <p:cNvSpPr/>
          <p:nvPr/>
        </p:nvSpPr>
        <p:spPr>
          <a:xfrm>
            <a:off x="8686800" y="76200"/>
            <a:ext cx="3505200" cy="685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object 55">
            <a:extLst>
              <a:ext uri="{FF2B5EF4-FFF2-40B4-BE49-F238E27FC236}">
                <a16:creationId xmlns:a16="http://schemas.microsoft.com/office/drawing/2014/main" id="{C6BB4E71-181B-73F9-3045-0809BADE7BE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4913" y="401689"/>
            <a:ext cx="2142490" cy="11329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81568" y="3102356"/>
            <a:ext cx="13779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45" dirty="0">
                <a:latin typeface="Calibri"/>
                <a:cs typeface="Calibri"/>
              </a:rPr>
              <a:t>Product</a:t>
            </a:r>
            <a:r>
              <a:rPr sz="2000" b="1" spc="-250" dirty="0">
                <a:latin typeface="Calibri"/>
                <a:cs typeface="Calibri"/>
              </a:rPr>
              <a:t> </a:t>
            </a:r>
            <a:r>
              <a:rPr sz="2000" b="1" spc="-125" dirty="0">
                <a:latin typeface="Calibri"/>
                <a:cs typeface="Calibri"/>
              </a:rPr>
              <a:t>Range: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81568" y="3406851"/>
            <a:ext cx="3003550" cy="2465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spc="-160" dirty="0">
                <a:latin typeface="Calibri"/>
                <a:cs typeface="Calibri"/>
              </a:rPr>
              <a:t>Precured</a:t>
            </a:r>
            <a:r>
              <a:rPr sz="2000" spc="-210" dirty="0">
                <a:latin typeface="Calibri"/>
                <a:cs typeface="Calibri"/>
              </a:rPr>
              <a:t> </a:t>
            </a:r>
            <a:r>
              <a:rPr sz="2000" spc="-170" dirty="0">
                <a:latin typeface="Calibri"/>
                <a:cs typeface="Calibri"/>
              </a:rPr>
              <a:t>Tread</a:t>
            </a:r>
            <a:r>
              <a:rPr sz="2000" spc="-2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Liners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spc="-145" dirty="0">
                <a:latin typeface="Calibri"/>
                <a:cs typeface="Calibri"/>
              </a:rPr>
              <a:t>Cushion</a:t>
            </a:r>
            <a:r>
              <a:rPr sz="2000" spc="-2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Gum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spc="-105" dirty="0">
                <a:latin typeface="Calibri"/>
                <a:cs typeface="Calibri"/>
              </a:rPr>
              <a:t>Gum</a:t>
            </a:r>
            <a:r>
              <a:rPr sz="2000" spc="-29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Cord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spc="-155" dirty="0">
                <a:latin typeface="Calibri"/>
                <a:cs typeface="Calibri"/>
              </a:rPr>
              <a:t>Sidewall</a:t>
            </a:r>
            <a:r>
              <a:rPr sz="2000" spc="-1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Veneer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spc="-155" dirty="0">
                <a:latin typeface="Calibri"/>
                <a:cs typeface="Calibri"/>
              </a:rPr>
              <a:t>Orbitread</a:t>
            </a:r>
            <a:r>
              <a:rPr sz="2000" spc="-1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Compound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spc="-155" dirty="0">
                <a:latin typeface="Calibri"/>
                <a:cs typeface="Calibri"/>
              </a:rPr>
              <a:t>Camelback</a:t>
            </a:r>
            <a:r>
              <a:rPr sz="2000" spc="-1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Compound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spc="-75" dirty="0">
                <a:latin typeface="Calibri"/>
                <a:cs typeface="Calibri"/>
              </a:rPr>
              <a:t>Masterbatch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spc="-150" dirty="0">
                <a:latin typeface="Calibri"/>
                <a:cs typeface="Calibri"/>
              </a:rPr>
              <a:t>Custom</a:t>
            </a:r>
            <a:r>
              <a:rPr sz="2000" spc="-254" dirty="0">
                <a:latin typeface="Calibri"/>
                <a:cs typeface="Calibri"/>
              </a:rPr>
              <a:t> </a:t>
            </a:r>
            <a:r>
              <a:rPr sz="2000" spc="-145" dirty="0">
                <a:latin typeface="Calibri"/>
                <a:cs typeface="Calibri"/>
              </a:rPr>
              <a:t>Mixed</a:t>
            </a:r>
            <a:r>
              <a:rPr sz="2000" spc="-260" dirty="0">
                <a:latin typeface="Calibri"/>
                <a:cs typeface="Calibri"/>
              </a:rPr>
              <a:t> </a:t>
            </a:r>
            <a:r>
              <a:rPr sz="2000" spc="-140" dirty="0">
                <a:latin typeface="Calibri"/>
                <a:cs typeface="Calibri"/>
              </a:rPr>
              <a:t>Compound,</a:t>
            </a:r>
            <a:r>
              <a:rPr sz="2000" spc="-265" dirty="0">
                <a:latin typeface="Calibri"/>
                <a:cs typeface="Calibri"/>
              </a:rPr>
              <a:t> </a:t>
            </a:r>
            <a:r>
              <a:rPr sz="2000" spc="-70" dirty="0">
                <a:latin typeface="Calibri"/>
                <a:cs typeface="Calibri"/>
              </a:rPr>
              <a:t>etc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99831" y="1170432"/>
            <a:ext cx="2968751" cy="185013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89529" y="5573674"/>
            <a:ext cx="11798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Accreditation: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4220" y="168655"/>
            <a:ext cx="8236584" cy="823430"/>
          </a:xfrm>
          <a:prstGeom prst="rect">
            <a:avLst/>
          </a:prstGeom>
        </p:spPr>
        <p:txBody>
          <a:bodyPr vert="horz" wrap="square" lIns="0" tIns="266826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Impact" panose="020B0806030902050204" pitchFamily="34" charset="0"/>
              </a:rPr>
              <a:t>R</a:t>
            </a:r>
            <a:r>
              <a:rPr lang="en-US" sz="3600" dirty="0">
                <a:latin typeface="Impact" panose="020B0806030902050204" pitchFamily="34" charset="0"/>
              </a:rPr>
              <a:t>ETREADS PRODUCT RANGE</a:t>
            </a:r>
            <a:endParaRPr sz="3600" dirty="0">
              <a:latin typeface="Impact" panose="020B0806030902050204" pitchFamily="34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976" y="1264919"/>
            <a:ext cx="6941820" cy="46344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7FF903-B000-5342-C832-8377C8606D0A}"/>
              </a:ext>
            </a:extLst>
          </p:cNvPr>
          <p:cNvSpPr/>
          <p:nvPr/>
        </p:nvSpPr>
        <p:spPr>
          <a:xfrm>
            <a:off x="8763000" y="0"/>
            <a:ext cx="3429000" cy="9854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217920"/>
            <a:chOff x="0" y="0"/>
            <a:chExt cx="12192000" cy="621792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217920"/>
            </a:xfrm>
            <a:custGeom>
              <a:avLst/>
              <a:gdLst/>
              <a:ahLst/>
              <a:cxnLst/>
              <a:rect l="l" t="t" r="r" b="b"/>
              <a:pathLst>
                <a:path w="12192000" h="6217920">
                  <a:moveTo>
                    <a:pt x="12192000" y="0"/>
                  </a:moveTo>
                  <a:lnTo>
                    <a:pt x="0" y="0"/>
                  </a:lnTo>
                  <a:lnTo>
                    <a:pt x="0" y="6217920"/>
                  </a:lnTo>
                  <a:lnTo>
                    <a:pt x="12192000" y="621792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2855" y="3738371"/>
              <a:ext cx="3521964" cy="23500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70247" y="3738371"/>
              <a:ext cx="7037832" cy="23500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855" y="210311"/>
              <a:ext cx="5190744" cy="34655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88379" y="208788"/>
              <a:ext cx="5195316" cy="34686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9288" y="1488947"/>
            <a:ext cx="2493264" cy="3668649"/>
            <a:chOff x="399288" y="1488947"/>
            <a:chExt cx="2493264" cy="366864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9288" y="1488947"/>
              <a:ext cx="2493264" cy="33238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69976" y="4485131"/>
              <a:ext cx="1953895" cy="672465"/>
            </a:xfrm>
            <a:custGeom>
              <a:avLst/>
              <a:gdLst/>
              <a:ahLst/>
              <a:cxnLst/>
              <a:rect l="l" t="t" r="r" b="b"/>
              <a:pathLst>
                <a:path w="1953895" h="672464">
                  <a:moveTo>
                    <a:pt x="1841754" y="0"/>
                  </a:moveTo>
                  <a:lnTo>
                    <a:pt x="112014" y="0"/>
                  </a:lnTo>
                  <a:lnTo>
                    <a:pt x="68413" y="8804"/>
                  </a:lnTo>
                  <a:lnTo>
                    <a:pt x="32808" y="32813"/>
                  </a:lnTo>
                  <a:lnTo>
                    <a:pt x="8802" y="68419"/>
                  </a:lnTo>
                  <a:lnTo>
                    <a:pt x="0" y="112014"/>
                  </a:lnTo>
                  <a:lnTo>
                    <a:pt x="0" y="560070"/>
                  </a:lnTo>
                  <a:lnTo>
                    <a:pt x="8802" y="603664"/>
                  </a:lnTo>
                  <a:lnTo>
                    <a:pt x="32808" y="639270"/>
                  </a:lnTo>
                  <a:lnTo>
                    <a:pt x="68413" y="663279"/>
                  </a:lnTo>
                  <a:lnTo>
                    <a:pt x="112014" y="672084"/>
                  </a:lnTo>
                  <a:lnTo>
                    <a:pt x="1841754" y="672084"/>
                  </a:lnTo>
                  <a:lnTo>
                    <a:pt x="1885348" y="663279"/>
                  </a:lnTo>
                  <a:lnTo>
                    <a:pt x="1920954" y="639270"/>
                  </a:lnTo>
                  <a:lnTo>
                    <a:pt x="1944963" y="603664"/>
                  </a:lnTo>
                  <a:lnTo>
                    <a:pt x="1953768" y="560070"/>
                  </a:lnTo>
                  <a:lnTo>
                    <a:pt x="1953768" y="112014"/>
                  </a:lnTo>
                  <a:lnTo>
                    <a:pt x="1944963" y="68419"/>
                  </a:lnTo>
                  <a:lnTo>
                    <a:pt x="1920954" y="32813"/>
                  </a:lnTo>
                  <a:lnTo>
                    <a:pt x="1885348" y="8804"/>
                  </a:lnTo>
                  <a:lnTo>
                    <a:pt x="18417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9976" y="4485131"/>
              <a:ext cx="1953895" cy="672465"/>
            </a:xfrm>
            <a:custGeom>
              <a:avLst/>
              <a:gdLst/>
              <a:ahLst/>
              <a:cxnLst/>
              <a:rect l="l" t="t" r="r" b="b"/>
              <a:pathLst>
                <a:path w="1953895" h="672464">
                  <a:moveTo>
                    <a:pt x="0" y="112014"/>
                  </a:moveTo>
                  <a:lnTo>
                    <a:pt x="8802" y="68419"/>
                  </a:lnTo>
                  <a:lnTo>
                    <a:pt x="32808" y="32813"/>
                  </a:lnTo>
                  <a:lnTo>
                    <a:pt x="68413" y="8804"/>
                  </a:lnTo>
                  <a:lnTo>
                    <a:pt x="112014" y="0"/>
                  </a:lnTo>
                  <a:lnTo>
                    <a:pt x="1841754" y="0"/>
                  </a:lnTo>
                  <a:lnTo>
                    <a:pt x="1885348" y="8804"/>
                  </a:lnTo>
                  <a:lnTo>
                    <a:pt x="1920954" y="32813"/>
                  </a:lnTo>
                  <a:lnTo>
                    <a:pt x="1944963" y="68419"/>
                  </a:lnTo>
                  <a:lnTo>
                    <a:pt x="1953768" y="112014"/>
                  </a:lnTo>
                  <a:lnTo>
                    <a:pt x="1953768" y="560070"/>
                  </a:lnTo>
                  <a:lnTo>
                    <a:pt x="1944963" y="603664"/>
                  </a:lnTo>
                  <a:lnTo>
                    <a:pt x="1920954" y="639270"/>
                  </a:lnTo>
                  <a:lnTo>
                    <a:pt x="1885348" y="663279"/>
                  </a:lnTo>
                  <a:lnTo>
                    <a:pt x="1841754" y="672084"/>
                  </a:lnTo>
                  <a:lnTo>
                    <a:pt x="112014" y="672084"/>
                  </a:lnTo>
                  <a:lnTo>
                    <a:pt x="68413" y="663279"/>
                  </a:lnTo>
                  <a:lnTo>
                    <a:pt x="32808" y="639270"/>
                  </a:lnTo>
                  <a:lnTo>
                    <a:pt x="8802" y="603664"/>
                  </a:lnTo>
                  <a:lnTo>
                    <a:pt x="0" y="560070"/>
                  </a:lnTo>
                  <a:lnTo>
                    <a:pt x="0" y="112014"/>
                  </a:lnTo>
                  <a:close/>
                </a:path>
              </a:pathLst>
            </a:custGeom>
            <a:ln w="9143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07212" y="4657090"/>
            <a:ext cx="1480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MS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1208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:</a:t>
            </a:r>
            <a:r>
              <a:rPr sz="1800" b="1" spc="-20" dirty="0">
                <a:latin typeface="Calibri"/>
                <a:cs typeface="Calibri"/>
              </a:rPr>
              <a:t> 20</a:t>
            </a:r>
            <a:r>
              <a:rPr lang="en-US" sz="1800" b="1" spc="-20" dirty="0">
                <a:latin typeface="Calibri"/>
                <a:cs typeface="Calibri"/>
              </a:rPr>
              <a:t>2</a:t>
            </a:r>
            <a:r>
              <a:rPr sz="1800" b="1" spc="-20" dirty="0">
                <a:latin typeface="Calibri"/>
                <a:cs typeface="Calibri"/>
              </a:rPr>
              <a:t>0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746248" y="1488947"/>
            <a:ext cx="2377440" cy="3712464"/>
            <a:chOff x="2746248" y="1488947"/>
            <a:chExt cx="2377440" cy="3712464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6248" y="1488947"/>
              <a:ext cx="2377440" cy="33238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859024" y="4485131"/>
              <a:ext cx="1871980" cy="716280"/>
            </a:xfrm>
            <a:custGeom>
              <a:avLst/>
              <a:gdLst/>
              <a:ahLst/>
              <a:cxnLst/>
              <a:rect l="l" t="t" r="r" b="b"/>
              <a:pathLst>
                <a:path w="1871979" h="716279">
                  <a:moveTo>
                    <a:pt x="1752091" y="0"/>
                  </a:moveTo>
                  <a:lnTo>
                    <a:pt x="119380" y="0"/>
                  </a:lnTo>
                  <a:lnTo>
                    <a:pt x="72919" y="9384"/>
                  </a:lnTo>
                  <a:lnTo>
                    <a:pt x="34972" y="34972"/>
                  </a:lnTo>
                  <a:lnTo>
                    <a:pt x="9384" y="72919"/>
                  </a:lnTo>
                  <a:lnTo>
                    <a:pt x="0" y="119380"/>
                  </a:lnTo>
                  <a:lnTo>
                    <a:pt x="0" y="596900"/>
                  </a:lnTo>
                  <a:lnTo>
                    <a:pt x="9384" y="643360"/>
                  </a:lnTo>
                  <a:lnTo>
                    <a:pt x="34972" y="681307"/>
                  </a:lnTo>
                  <a:lnTo>
                    <a:pt x="72919" y="706895"/>
                  </a:lnTo>
                  <a:lnTo>
                    <a:pt x="119380" y="716280"/>
                  </a:lnTo>
                  <a:lnTo>
                    <a:pt x="1752091" y="716280"/>
                  </a:lnTo>
                  <a:lnTo>
                    <a:pt x="1798552" y="706895"/>
                  </a:lnTo>
                  <a:lnTo>
                    <a:pt x="1836499" y="681307"/>
                  </a:lnTo>
                  <a:lnTo>
                    <a:pt x="1862087" y="643360"/>
                  </a:lnTo>
                  <a:lnTo>
                    <a:pt x="1871472" y="596900"/>
                  </a:lnTo>
                  <a:lnTo>
                    <a:pt x="1871472" y="119380"/>
                  </a:lnTo>
                  <a:lnTo>
                    <a:pt x="1862087" y="72919"/>
                  </a:lnTo>
                  <a:lnTo>
                    <a:pt x="1836499" y="34972"/>
                  </a:lnTo>
                  <a:lnTo>
                    <a:pt x="1798552" y="9384"/>
                  </a:lnTo>
                  <a:lnTo>
                    <a:pt x="1752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59024" y="4485131"/>
              <a:ext cx="1871980" cy="716280"/>
            </a:xfrm>
            <a:custGeom>
              <a:avLst/>
              <a:gdLst/>
              <a:ahLst/>
              <a:cxnLst/>
              <a:rect l="l" t="t" r="r" b="b"/>
              <a:pathLst>
                <a:path w="1871979" h="716279">
                  <a:moveTo>
                    <a:pt x="0" y="119380"/>
                  </a:moveTo>
                  <a:lnTo>
                    <a:pt x="9384" y="72919"/>
                  </a:lnTo>
                  <a:lnTo>
                    <a:pt x="34972" y="34972"/>
                  </a:lnTo>
                  <a:lnTo>
                    <a:pt x="72919" y="9384"/>
                  </a:lnTo>
                  <a:lnTo>
                    <a:pt x="119380" y="0"/>
                  </a:lnTo>
                  <a:lnTo>
                    <a:pt x="1752091" y="0"/>
                  </a:lnTo>
                  <a:lnTo>
                    <a:pt x="1798552" y="9384"/>
                  </a:lnTo>
                  <a:lnTo>
                    <a:pt x="1836499" y="34972"/>
                  </a:lnTo>
                  <a:lnTo>
                    <a:pt x="1862087" y="72919"/>
                  </a:lnTo>
                  <a:lnTo>
                    <a:pt x="1871472" y="119380"/>
                  </a:lnTo>
                  <a:lnTo>
                    <a:pt x="1871472" y="596900"/>
                  </a:lnTo>
                  <a:lnTo>
                    <a:pt x="1862087" y="643360"/>
                  </a:lnTo>
                  <a:lnTo>
                    <a:pt x="1836499" y="681307"/>
                  </a:lnTo>
                  <a:lnTo>
                    <a:pt x="1798552" y="706895"/>
                  </a:lnTo>
                  <a:lnTo>
                    <a:pt x="1752091" y="716280"/>
                  </a:lnTo>
                  <a:lnTo>
                    <a:pt x="119380" y="716280"/>
                  </a:lnTo>
                  <a:lnTo>
                    <a:pt x="72919" y="706895"/>
                  </a:lnTo>
                  <a:lnTo>
                    <a:pt x="34972" y="681307"/>
                  </a:lnTo>
                  <a:lnTo>
                    <a:pt x="9384" y="643360"/>
                  </a:lnTo>
                  <a:lnTo>
                    <a:pt x="0" y="596900"/>
                  </a:lnTo>
                  <a:lnTo>
                    <a:pt x="0" y="119380"/>
                  </a:lnTo>
                  <a:close/>
                </a:path>
              </a:pathLst>
            </a:custGeom>
            <a:ln w="914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081273" y="4679695"/>
            <a:ext cx="1429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MS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1348:</a:t>
            </a:r>
            <a:r>
              <a:rPr sz="1800" b="1" spc="-20" dirty="0">
                <a:latin typeface="Calibri"/>
                <a:cs typeface="Calibri"/>
              </a:rPr>
              <a:t> 20</a:t>
            </a:r>
            <a:r>
              <a:rPr lang="en-US" sz="1800" b="1" spc="-20" dirty="0">
                <a:latin typeface="Calibri"/>
                <a:cs typeface="Calibri"/>
              </a:rPr>
              <a:t>2</a:t>
            </a:r>
            <a:r>
              <a:rPr sz="1800" b="1" spc="-20" dirty="0">
                <a:latin typeface="Calibri"/>
                <a:cs typeface="Calibri"/>
              </a:rPr>
              <a:t>0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991100" y="1447800"/>
            <a:ext cx="2417063" cy="3753612"/>
            <a:chOff x="4991100" y="1447800"/>
            <a:chExt cx="2417063" cy="3753612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91100" y="1447800"/>
              <a:ext cx="2417063" cy="332689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138928" y="4485132"/>
              <a:ext cx="1871980" cy="716280"/>
            </a:xfrm>
            <a:custGeom>
              <a:avLst/>
              <a:gdLst/>
              <a:ahLst/>
              <a:cxnLst/>
              <a:rect l="l" t="t" r="r" b="b"/>
              <a:pathLst>
                <a:path w="1871979" h="716279">
                  <a:moveTo>
                    <a:pt x="1752092" y="0"/>
                  </a:moveTo>
                  <a:lnTo>
                    <a:pt x="119380" y="0"/>
                  </a:lnTo>
                  <a:lnTo>
                    <a:pt x="72919" y="9384"/>
                  </a:lnTo>
                  <a:lnTo>
                    <a:pt x="34972" y="34972"/>
                  </a:lnTo>
                  <a:lnTo>
                    <a:pt x="9384" y="72919"/>
                  </a:lnTo>
                  <a:lnTo>
                    <a:pt x="0" y="119380"/>
                  </a:lnTo>
                  <a:lnTo>
                    <a:pt x="0" y="596900"/>
                  </a:lnTo>
                  <a:lnTo>
                    <a:pt x="9384" y="643360"/>
                  </a:lnTo>
                  <a:lnTo>
                    <a:pt x="34972" y="681307"/>
                  </a:lnTo>
                  <a:lnTo>
                    <a:pt x="72919" y="706895"/>
                  </a:lnTo>
                  <a:lnTo>
                    <a:pt x="119380" y="716280"/>
                  </a:lnTo>
                  <a:lnTo>
                    <a:pt x="1752092" y="716280"/>
                  </a:lnTo>
                  <a:lnTo>
                    <a:pt x="1798552" y="706895"/>
                  </a:lnTo>
                  <a:lnTo>
                    <a:pt x="1836499" y="681307"/>
                  </a:lnTo>
                  <a:lnTo>
                    <a:pt x="1862087" y="643360"/>
                  </a:lnTo>
                  <a:lnTo>
                    <a:pt x="1871472" y="596900"/>
                  </a:lnTo>
                  <a:lnTo>
                    <a:pt x="1871472" y="119380"/>
                  </a:lnTo>
                  <a:lnTo>
                    <a:pt x="1862087" y="72919"/>
                  </a:lnTo>
                  <a:lnTo>
                    <a:pt x="1836499" y="34972"/>
                  </a:lnTo>
                  <a:lnTo>
                    <a:pt x="1798552" y="9384"/>
                  </a:lnTo>
                  <a:lnTo>
                    <a:pt x="17520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38928" y="4485132"/>
              <a:ext cx="1871980" cy="716280"/>
            </a:xfrm>
            <a:custGeom>
              <a:avLst/>
              <a:gdLst/>
              <a:ahLst/>
              <a:cxnLst/>
              <a:rect l="l" t="t" r="r" b="b"/>
              <a:pathLst>
                <a:path w="1871979" h="716279">
                  <a:moveTo>
                    <a:pt x="0" y="119380"/>
                  </a:moveTo>
                  <a:lnTo>
                    <a:pt x="9384" y="72919"/>
                  </a:lnTo>
                  <a:lnTo>
                    <a:pt x="34972" y="34972"/>
                  </a:lnTo>
                  <a:lnTo>
                    <a:pt x="72919" y="9384"/>
                  </a:lnTo>
                  <a:lnTo>
                    <a:pt x="119380" y="0"/>
                  </a:lnTo>
                  <a:lnTo>
                    <a:pt x="1752092" y="0"/>
                  </a:lnTo>
                  <a:lnTo>
                    <a:pt x="1798552" y="9384"/>
                  </a:lnTo>
                  <a:lnTo>
                    <a:pt x="1836499" y="34972"/>
                  </a:lnTo>
                  <a:lnTo>
                    <a:pt x="1862087" y="72919"/>
                  </a:lnTo>
                  <a:lnTo>
                    <a:pt x="1871472" y="119380"/>
                  </a:lnTo>
                  <a:lnTo>
                    <a:pt x="1871472" y="596900"/>
                  </a:lnTo>
                  <a:lnTo>
                    <a:pt x="1862087" y="643360"/>
                  </a:lnTo>
                  <a:lnTo>
                    <a:pt x="1836499" y="681307"/>
                  </a:lnTo>
                  <a:lnTo>
                    <a:pt x="1798552" y="706895"/>
                  </a:lnTo>
                  <a:lnTo>
                    <a:pt x="1752092" y="716280"/>
                  </a:lnTo>
                  <a:lnTo>
                    <a:pt x="119380" y="716280"/>
                  </a:lnTo>
                  <a:lnTo>
                    <a:pt x="72919" y="706895"/>
                  </a:lnTo>
                  <a:lnTo>
                    <a:pt x="34972" y="681307"/>
                  </a:lnTo>
                  <a:lnTo>
                    <a:pt x="9384" y="643360"/>
                  </a:lnTo>
                  <a:lnTo>
                    <a:pt x="0" y="596900"/>
                  </a:lnTo>
                  <a:lnTo>
                    <a:pt x="0" y="119380"/>
                  </a:lnTo>
                  <a:close/>
                </a:path>
              </a:pathLst>
            </a:custGeom>
            <a:ln w="914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361559" y="4679695"/>
            <a:ext cx="1429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MS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1097:</a:t>
            </a:r>
            <a:r>
              <a:rPr sz="1800" b="1" spc="-20" dirty="0">
                <a:latin typeface="Calibri"/>
                <a:cs typeface="Calibri"/>
              </a:rPr>
              <a:t> 20</a:t>
            </a:r>
            <a:r>
              <a:rPr lang="en-US" sz="1800" b="1" spc="-20" dirty="0">
                <a:latin typeface="Calibri"/>
                <a:cs typeface="Calibri"/>
              </a:rPr>
              <a:t>2</a:t>
            </a:r>
            <a:r>
              <a:rPr sz="1800" b="1" spc="-20" dirty="0">
                <a:latin typeface="Calibri"/>
                <a:cs typeface="Calibri"/>
              </a:rPr>
              <a:t>0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155180" y="1488947"/>
            <a:ext cx="2461260" cy="3712464"/>
            <a:chOff x="7155180" y="1488947"/>
            <a:chExt cx="2461260" cy="3712464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55180" y="1488947"/>
              <a:ext cx="2461260" cy="332384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350252" y="4485131"/>
              <a:ext cx="1873250" cy="716280"/>
            </a:xfrm>
            <a:custGeom>
              <a:avLst/>
              <a:gdLst/>
              <a:ahLst/>
              <a:cxnLst/>
              <a:rect l="l" t="t" r="r" b="b"/>
              <a:pathLst>
                <a:path w="1873250" h="716279">
                  <a:moveTo>
                    <a:pt x="1753616" y="0"/>
                  </a:moveTo>
                  <a:lnTo>
                    <a:pt x="119379" y="0"/>
                  </a:lnTo>
                  <a:lnTo>
                    <a:pt x="72919" y="9384"/>
                  </a:lnTo>
                  <a:lnTo>
                    <a:pt x="34972" y="34972"/>
                  </a:lnTo>
                  <a:lnTo>
                    <a:pt x="9384" y="72919"/>
                  </a:lnTo>
                  <a:lnTo>
                    <a:pt x="0" y="119380"/>
                  </a:lnTo>
                  <a:lnTo>
                    <a:pt x="0" y="596900"/>
                  </a:lnTo>
                  <a:lnTo>
                    <a:pt x="9384" y="643360"/>
                  </a:lnTo>
                  <a:lnTo>
                    <a:pt x="34972" y="681307"/>
                  </a:lnTo>
                  <a:lnTo>
                    <a:pt x="72919" y="706895"/>
                  </a:lnTo>
                  <a:lnTo>
                    <a:pt x="119379" y="716280"/>
                  </a:lnTo>
                  <a:lnTo>
                    <a:pt x="1753616" y="716280"/>
                  </a:lnTo>
                  <a:lnTo>
                    <a:pt x="1800076" y="706895"/>
                  </a:lnTo>
                  <a:lnTo>
                    <a:pt x="1838023" y="681307"/>
                  </a:lnTo>
                  <a:lnTo>
                    <a:pt x="1863611" y="643360"/>
                  </a:lnTo>
                  <a:lnTo>
                    <a:pt x="1872996" y="596900"/>
                  </a:lnTo>
                  <a:lnTo>
                    <a:pt x="1872996" y="119380"/>
                  </a:lnTo>
                  <a:lnTo>
                    <a:pt x="1863611" y="72919"/>
                  </a:lnTo>
                  <a:lnTo>
                    <a:pt x="1838023" y="34972"/>
                  </a:lnTo>
                  <a:lnTo>
                    <a:pt x="1800076" y="9384"/>
                  </a:lnTo>
                  <a:lnTo>
                    <a:pt x="17536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350252" y="4485131"/>
              <a:ext cx="1873250" cy="716280"/>
            </a:xfrm>
            <a:custGeom>
              <a:avLst/>
              <a:gdLst/>
              <a:ahLst/>
              <a:cxnLst/>
              <a:rect l="l" t="t" r="r" b="b"/>
              <a:pathLst>
                <a:path w="1873250" h="716279">
                  <a:moveTo>
                    <a:pt x="0" y="119380"/>
                  </a:moveTo>
                  <a:lnTo>
                    <a:pt x="9384" y="72919"/>
                  </a:lnTo>
                  <a:lnTo>
                    <a:pt x="34972" y="34972"/>
                  </a:lnTo>
                  <a:lnTo>
                    <a:pt x="72919" y="9384"/>
                  </a:lnTo>
                  <a:lnTo>
                    <a:pt x="119379" y="0"/>
                  </a:lnTo>
                  <a:lnTo>
                    <a:pt x="1753616" y="0"/>
                  </a:lnTo>
                  <a:lnTo>
                    <a:pt x="1800076" y="9384"/>
                  </a:lnTo>
                  <a:lnTo>
                    <a:pt x="1838023" y="34972"/>
                  </a:lnTo>
                  <a:lnTo>
                    <a:pt x="1863611" y="72919"/>
                  </a:lnTo>
                  <a:lnTo>
                    <a:pt x="1872996" y="119380"/>
                  </a:lnTo>
                  <a:lnTo>
                    <a:pt x="1872996" y="596900"/>
                  </a:lnTo>
                  <a:lnTo>
                    <a:pt x="1863611" y="643360"/>
                  </a:lnTo>
                  <a:lnTo>
                    <a:pt x="1838023" y="681307"/>
                  </a:lnTo>
                  <a:lnTo>
                    <a:pt x="1800076" y="706895"/>
                  </a:lnTo>
                  <a:lnTo>
                    <a:pt x="1753616" y="716280"/>
                  </a:lnTo>
                  <a:lnTo>
                    <a:pt x="119379" y="716280"/>
                  </a:lnTo>
                  <a:lnTo>
                    <a:pt x="72919" y="706895"/>
                  </a:lnTo>
                  <a:lnTo>
                    <a:pt x="34972" y="681307"/>
                  </a:lnTo>
                  <a:lnTo>
                    <a:pt x="9384" y="643360"/>
                  </a:lnTo>
                  <a:lnTo>
                    <a:pt x="0" y="596900"/>
                  </a:lnTo>
                  <a:lnTo>
                    <a:pt x="0" y="119380"/>
                  </a:lnTo>
                  <a:close/>
                </a:path>
              </a:pathLst>
            </a:custGeom>
            <a:ln w="914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574026" y="4679695"/>
            <a:ext cx="1429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MS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9001:</a:t>
            </a:r>
            <a:r>
              <a:rPr sz="1800" b="1" spc="-20" dirty="0">
                <a:latin typeface="Calibri"/>
                <a:cs typeface="Calibri"/>
              </a:rPr>
              <a:t> 20</a:t>
            </a:r>
            <a:r>
              <a:rPr lang="en-US" sz="1800" b="1" spc="-20" dirty="0">
                <a:latin typeface="Calibri"/>
                <a:cs typeface="Calibri"/>
              </a:rPr>
              <a:t>15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457943" y="1488947"/>
            <a:ext cx="2478024" cy="3712464"/>
            <a:chOff x="9457943" y="1488947"/>
            <a:chExt cx="2478024" cy="3712464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57943" y="1488947"/>
              <a:ext cx="2478024" cy="33238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653015" y="4485131"/>
              <a:ext cx="1871980" cy="716280"/>
            </a:xfrm>
            <a:custGeom>
              <a:avLst/>
              <a:gdLst/>
              <a:ahLst/>
              <a:cxnLst/>
              <a:rect l="l" t="t" r="r" b="b"/>
              <a:pathLst>
                <a:path w="1871979" h="716279">
                  <a:moveTo>
                    <a:pt x="1752091" y="0"/>
                  </a:moveTo>
                  <a:lnTo>
                    <a:pt x="119379" y="0"/>
                  </a:lnTo>
                  <a:lnTo>
                    <a:pt x="72919" y="9384"/>
                  </a:lnTo>
                  <a:lnTo>
                    <a:pt x="34972" y="34972"/>
                  </a:lnTo>
                  <a:lnTo>
                    <a:pt x="9384" y="72919"/>
                  </a:lnTo>
                  <a:lnTo>
                    <a:pt x="0" y="119380"/>
                  </a:lnTo>
                  <a:lnTo>
                    <a:pt x="0" y="596900"/>
                  </a:lnTo>
                  <a:lnTo>
                    <a:pt x="9384" y="643360"/>
                  </a:lnTo>
                  <a:lnTo>
                    <a:pt x="34972" y="681307"/>
                  </a:lnTo>
                  <a:lnTo>
                    <a:pt x="72919" y="706895"/>
                  </a:lnTo>
                  <a:lnTo>
                    <a:pt x="119379" y="716280"/>
                  </a:lnTo>
                  <a:lnTo>
                    <a:pt x="1752091" y="716280"/>
                  </a:lnTo>
                  <a:lnTo>
                    <a:pt x="1798552" y="706895"/>
                  </a:lnTo>
                  <a:lnTo>
                    <a:pt x="1836499" y="681307"/>
                  </a:lnTo>
                  <a:lnTo>
                    <a:pt x="1862087" y="643360"/>
                  </a:lnTo>
                  <a:lnTo>
                    <a:pt x="1871472" y="596900"/>
                  </a:lnTo>
                  <a:lnTo>
                    <a:pt x="1871472" y="119380"/>
                  </a:lnTo>
                  <a:lnTo>
                    <a:pt x="1862087" y="72919"/>
                  </a:lnTo>
                  <a:lnTo>
                    <a:pt x="1836499" y="34972"/>
                  </a:lnTo>
                  <a:lnTo>
                    <a:pt x="1798552" y="9384"/>
                  </a:lnTo>
                  <a:lnTo>
                    <a:pt x="1752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653015" y="4485131"/>
              <a:ext cx="1871980" cy="716280"/>
            </a:xfrm>
            <a:custGeom>
              <a:avLst/>
              <a:gdLst/>
              <a:ahLst/>
              <a:cxnLst/>
              <a:rect l="l" t="t" r="r" b="b"/>
              <a:pathLst>
                <a:path w="1871979" h="716279">
                  <a:moveTo>
                    <a:pt x="0" y="119380"/>
                  </a:moveTo>
                  <a:lnTo>
                    <a:pt x="9384" y="72919"/>
                  </a:lnTo>
                  <a:lnTo>
                    <a:pt x="34972" y="34972"/>
                  </a:lnTo>
                  <a:lnTo>
                    <a:pt x="72919" y="9384"/>
                  </a:lnTo>
                  <a:lnTo>
                    <a:pt x="119379" y="0"/>
                  </a:lnTo>
                  <a:lnTo>
                    <a:pt x="1752091" y="0"/>
                  </a:lnTo>
                  <a:lnTo>
                    <a:pt x="1798552" y="9384"/>
                  </a:lnTo>
                  <a:lnTo>
                    <a:pt x="1836499" y="34972"/>
                  </a:lnTo>
                  <a:lnTo>
                    <a:pt x="1862087" y="72919"/>
                  </a:lnTo>
                  <a:lnTo>
                    <a:pt x="1871472" y="119380"/>
                  </a:lnTo>
                  <a:lnTo>
                    <a:pt x="1871472" y="596900"/>
                  </a:lnTo>
                  <a:lnTo>
                    <a:pt x="1862087" y="643360"/>
                  </a:lnTo>
                  <a:lnTo>
                    <a:pt x="1836499" y="681307"/>
                  </a:lnTo>
                  <a:lnTo>
                    <a:pt x="1798552" y="706895"/>
                  </a:lnTo>
                  <a:lnTo>
                    <a:pt x="1752091" y="716280"/>
                  </a:lnTo>
                  <a:lnTo>
                    <a:pt x="119379" y="716280"/>
                  </a:lnTo>
                  <a:lnTo>
                    <a:pt x="72919" y="706895"/>
                  </a:lnTo>
                  <a:lnTo>
                    <a:pt x="34972" y="681307"/>
                  </a:lnTo>
                  <a:lnTo>
                    <a:pt x="9384" y="643360"/>
                  </a:lnTo>
                  <a:lnTo>
                    <a:pt x="0" y="596900"/>
                  </a:lnTo>
                  <a:lnTo>
                    <a:pt x="0" y="119380"/>
                  </a:lnTo>
                  <a:close/>
                </a:path>
              </a:pathLst>
            </a:custGeom>
            <a:ln w="914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845802" y="4679695"/>
            <a:ext cx="14890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IQN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9001: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20</a:t>
            </a:r>
            <a:r>
              <a:rPr lang="en-US" sz="1800" b="1" spc="-20" dirty="0">
                <a:latin typeface="Calibri"/>
                <a:cs typeface="Calibri"/>
              </a:rPr>
              <a:t>15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344220" y="168655"/>
            <a:ext cx="8236584" cy="884985"/>
          </a:xfrm>
          <a:prstGeom prst="rect">
            <a:avLst/>
          </a:prstGeom>
        </p:spPr>
        <p:txBody>
          <a:bodyPr vert="horz" wrap="square" lIns="0" tIns="266826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latin typeface="Impact" panose="020B0806030902050204" pitchFamily="34" charset="0"/>
              </a:rPr>
              <a:t>A</a:t>
            </a:r>
            <a:r>
              <a:rPr lang="en-US" sz="4000" spc="-10" dirty="0">
                <a:latin typeface="Impact" panose="020B0806030902050204" pitchFamily="34" charset="0"/>
              </a:rPr>
              <a:t>CCREDITATION</a:t>
            </a:r>
            <a:endParaRPr sz="4000" dirty="0">
              <a:latin typeface="Impact" panose="020B080603090205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8EE8A1-9435-2154-928C-71E08F3A95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468" y="1737487"/>
            <a:ext cx="1766823" cy="25309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368556B-5625-C220-2160-A08CAD65A0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5651" y="1717049"/>
            <a:ext cx="1868887" cy="26014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904B600-3909-D537-822F-570953915F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1395" y="1738376"/>
            <a:ext cx="1869023" cy="25420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B4CF61-F8CB-7D81-497F-CF8D396E9D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3579" y="1715370"/>
            <a:ext cx="1820166" cy="26133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0D37F4-07A0-23D1-57F4-58755606E0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6998" y="1671145"/>
            <a:ext cx="1852633" cy="26645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FFCA96-50E0-8766-C85A-3E1BD207D9EF}"/>
              </a:ext>
            </a:extLst>
          </p:cNvPr>
          <p:cNvSpPr/>
          <p:nvPr/>
        </p:nvSpPr>
        <p:spPr>
          <a:xfrm>
            <a:off x="8580804" y="0"/>
            <a:ext cx="3611196" cy="10048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0" name="object 55">
            <a:extLst>
              <a:ext uri="{FF2B5EF4-FFF2-40B4-BE49-F238E27FC236}">
                <a16:creationId xmlns:a16="http://schemas.microsoft.com/office/drawing/2014/main" id="{21373AB5-366B-CB43-2E35-02F7F6787B51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457943" y="326817"/>
            <a:ext cx="1667257" cy="86719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393182" y="1338325"/>
          <a:ext cx="6607809" cy="4403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0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Machine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4A4A4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Capacity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4A4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Banbury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GK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270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Tangential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(270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Liter)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MK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Tangential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(160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Liter)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HF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Intermeshing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(250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Liter)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8234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3,500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Tonne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3345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(Single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Stage)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Extrusion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6”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Cold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Feed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6”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Cold Feed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AC1A1F"/>
                          </a:solidFill>
                          <a:latin typeface="Calibri"/>
                          <a:cs typeface="Calibri"/>
                        </a:rPr>
                        <a:t>(NEW)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8”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Hot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Feed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R="83820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772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Tonne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9705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PTL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Moulding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(5presses)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11m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unit,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5m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unit,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tabLst>
                          <a:tab pos="1541780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3.8m -</a:t>
                      </a:r>
                      <a:r>
                        <a:rPr sz="1800" spc="40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unit,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	3.5m –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units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480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Tonne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R="8191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(Equals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37,000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truck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tyres)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910" marB="0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PTL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Sanding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(4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units)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530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Tonne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Calendaring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(44”)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120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Tonne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2223" y="372313"/>
            <a:ext cx="555053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Impact" panose="020B0806030902050204" pitchFamily="34" charset="0"/>
              </a:rPr>
              <a:t>M</a:t>
            </a:r>
            <a:r>
              <a:rPr lang="en-US" sz="3600" dirty="0">
                <a:latin typeface="Impact" panose="020B0806030902050204" pitchFamily="34" charset="0"/>
              </a:rPr>
              <a:t>ACHINERY CAPACITY</a:t>
            </a:r>
            <a:endParaRPr sz="3600" dirty="0">
              <a:latin typeface="Impact" panose="020B080603090205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1AC01-7197-2A13-E5FD-F95327D75F95}"/>
              </a:ext>
            </a:extLst>
          </p:cNvPr>
          <p:cNvSpPr/>
          <p:nvPr/>
        </p:nvSpPr>
        <p:spPr>
          <a:xfrm>
            <a:off x="8458200" y="0"/>
            <a:ext cx="3733800" cy="93849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8" name="object 55">
            <a:extLst>
              <a:ext uri="{FF2B5EF4-FFF2-40B4-BE49-F238E27FC236}">
                <a16:creationId xmlns:a16="http://schemas.microsoft.com/office/drawing/2014/main" id="{719257B1-955F-2D0D-E414-30FCC26ED84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9800" y="177456"/>
            <a:ext cx="1685290" cy="938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3F8B9E-60CF-0496-2D17-AA314F918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15950"/>
            <a:ext cx="4720970" cy="47209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393182" y="1338325"/>
          <a:ext cx="6607809" cy="4403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0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Machine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4A4A4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Monthly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Capacity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4A4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Banbury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GK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270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Tangential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(270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Liter)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MK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Tangential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(160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Liter)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HF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Intermeshing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(250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Liter)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8234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3,500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Tonne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3345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(Single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Stage)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Extrusion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6”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Cold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Feed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6”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Cold Feed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AC1A1F"/>
                          </a:solidFill>
                          <a:latin typeface="Calibri"/>
                          <a:cs typeface="Calibri"/>
                        </a:rPr>
                        <a:t>(NEW)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8”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Hot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Feed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R="83820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772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Tonne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9705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PTL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Moulding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(5presses)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11m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unit,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5m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unit,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tabLst>
                          <a:tab pos="1541780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3.8m -</a:t>
                      </a:r>
                      <a:r>
                        <a:rPr sz="1800" spc="40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unit,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	3.5m –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units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480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Tonne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R="8191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(Equals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37,000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truck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tyres)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910" marB="0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PTL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Sanding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(4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units)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530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Tonne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Calendaring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(44”)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120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Tonne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2223" y="372313"/>
            <a:ext cx="55505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latin typeface="Impact" panose="020B0806030902050204" pitchFamily="34" charset="0"/>
              </a:rPr>
              <a:t>Machinery</a:t>
            </a:r>
            <a:r>
              <a:rPr sz="4000" spc="140" dirty="0">
                <a:latin typeface="Impact" panose="020B0806030902050204" pitchFamily="34" charset="0"/>
              </a:rPr>
              <a:t> </a:t>
            </a:r>
            <a:r>
              <a:rPr sz="4000" spc="-10" dirty="0">
                <a:latin typeface="Impact" panose="020B0806030902050204" pitchFamily="34" charset="0"/>
              </a:rPr>
              <a:t>Capacity</a:t>
            </a:r>
            <a:endParaRPr sz="4000" dirty="0">
              <a:latin typeface="Impact" panose="020B080603090205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556" y="1705355"/>
            <a:ext cx="5039867" cy="37795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29000" y="4668011"/>
            <a:ext cx="1868805" cy="58547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4925" rIns="0" bIns="0" rtlCol="0">
            <a:spAutoFit/>
          </a:bodyPr>
          <a:lstStyle/>
          <a:p>
            <a:pPr marL="92075" marR="545465">
              <a:lnSpc>
                <a:spcPct val="100000"/>
              </a:lnSpc>
              <a:spcBef>
                <a:spcPts val="275"/>
              </a:spcBef>
            </a:pPr>
            <a:r>
              <a:rPr sz="1600" b="1" dirty="0">
                <a:latin typeface="Calibri"/>
                <a:cs typeface="Calibri"/>
              </a:rPr>
              <a:t>NEW</a:t>
            </a:r>
            <a:r>
              <a:rPr sz="1600" b="1" spc="-25" dirty="0">
                <a:latin typeface="Calibri"/>
                <a:cs typeface="Calibri"/>
              </a:rPr>
              <a:t> Extruder, </a:t>
            </a:r>
            <a:r>
              <a:rPr sz="1600" b="1" dirty="0">
                <a:latin typeface="Calibri"/>
                <a:cs typeface="Calibri"/>
              </a:rPr>
              <a:t>Aug</a:t>
            </a:r>
            <a:r>
              <a:rPr sz="1600" b="1" spc="-20" dirty="0">
                <a:latin typeface="Calibri"/>
                <a:cs typeface="Calibri"/>
              </a:rPr>
              <a:t> 2018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8" name="object 55">
            <a:extLst>
              <a:ext uri="{FF2B5EF4-FFF2-40B4-BE49-F238E27FC236}">
                <a16:creationId xmlns:a16="http://schemas.microsoft.com/office/drawing/2014/main" id="{BCEFEED3-CC5D-0E76-F8DE-04F692CE988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29800" y="177456"/>
            <a:ext cx="1685290" cy="93849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E5D0DE-C705-E935-47A1-FA6A5CFBDEE0}"/>
              </a:ext>
            </a:extLst>
          </p:cNvPr>
          <p:cNvSpPr/>
          <p:nvPr/>
        </p:nvSpPr>
        <p:spPr>
          <a:xfrm>
            <a:off x="8697086" y="0"/>
            <a:ext cx="3494914" cy="10073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>
              <a:noFill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D8A32D-8D3D-FFBF-6AE8-42225EE6494B}"/>
              </a:ext>
            </a:extLst>
          </p:cNvPr>
          <p:cNvSpPr/>
          <p:nvPr/>
        </p:nvSpPr>
        <p:spPr>
          <a:xfrm>
            <a:off x="8697086" y="0"/>
            <a:ext cx="3494914" cy="1007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8EF3C-FC09-43BD-363E-8CD44D11248B}"/>
              </a:ext>
            </a:extLst>
          </p:cNvPr>
          <p:cNvSpPr/>
          <p:nvPr/>
        </p:nvSpPr>
        <p:spPr>
          <a:xfrm>
            <a:off x="8697086" y="0"/>
            <a:ext cx="3494914" cy="1115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2" name="object 55">
            <a:extLst>
              <a:ext uri="{FF2B5EF4-FFF2-40B4-BE49-F238E27FC236}">
                <a16:creationId xmlns:a16="http://schemas.microsoft.com/office/drawing/2014/main" id="{BCF0A363-044F-9F0F-DDE8-54FE161E3C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84487" y="220566"/>
            <a:ext cx="1685290" cy="9384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92523" y="4902708"/>
            <a:ext cx="7809230" cy="1304925"/>
            <a:chOff x="4192523" y="4902708"/>
            <a:chExt cx="7809230" cy="13049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02495" y="4931664"/>
              <a:ext cx="2699004" cy="12755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2523" y="4902708"/>
              <a:ext cx="5109972" cy="13045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9020" y="258013"/>
            <a:ext cx="793178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latin typeface="Impact" panose="020B0806030902050204" pitchFamily="34" charset="0"/>
              </a:rPr>
              <a:t>Current Utilization</a:t>
            </a:r>
            <a:r>
              <a:rPr sz="4000" spc="35" dirty="0">
                <a:latin typeface="Impact" panose="020B0806030902050204" pitchFamily="34" charset="0"/>
              </a:rPr>
              <a:t> </a:t>
            </a:r>
            <a:r>
              <a:rPr sz="4000" spc="-10" dirty="0">
                <a:latin typeface="Impact" panose="020B0806030902050204" pitchFamily="34" charset="0"/>
              </a:rPr>
              <a:t>(Monthly)</a:t>
            </a:r>
            <a:endParaRPr sz="4000" dirty="0">
              <a:latin typeface="Impact" panose="020B0806030902050204" pitchFamily="34" charset="0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341748" y="1056639"/>
          <a:ext cx="7546340" cy="3002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0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0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93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40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Machinery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219075" marR="243840" indent="635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Machinery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Capacity (Tonnes)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251460" marR="299720" indent="46990" algn="just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Current Output 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(Tonnes)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91160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Capacity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07340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Utilization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910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50520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Capacity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20040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Available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910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Mixing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3,500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1,400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40%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60%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22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Extrusion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772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635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350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46%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54%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22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PTL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480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4635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230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48%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52%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Calendaring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120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40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34%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66%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object 7"/>
          <p:cNvGrpSpPr/>
          <p:nvPr/>
        </p:nvGrpSpPr>
        <p:grpSpPr>
          <a:xfrm>
            <a:off x="691895" y="964691"/>
            <a:ext cx="3398520" cy="5020310"/>
            <a:chOff x="691895" y="964691"/>
            <a:chExt cx="3398520" cy="502031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0036" y="964691"/>
              <a:ext cx="3040380" cy="50200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1895" y="3133343"/>
              <a:ext cx="1072896" cy="107137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326508" y="4263857"/>
            <a:ext cx="688720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404040"/>
                </a:solidFill>
                <a:latin typeface="Arial Black"/>
                <a:cs typeface="Arial Black"/>
              </a:rPr>
              <a:t>#Capacity</a:t>
            </a:r>
            <a:r>
              <a:rPr sz="2000" spc="-5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404040"/>
                </a:solidFill>
                <a:latin typeface="Arial Black"/>
                <a:cs typeface="Arial Black"/>
              </a:rPr>
              <a:t>utilization</a:t>
            </a:r>
            <a:r>
              <a:rPr sz="2000" spc="-6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404040"/>
                </a:solidFill>
                <a:latin typeface="Arial Black"/>
                <a:cs typeface="Arial Black"/>
              </a:rPr>
              <a:t>based</a:t>
            </a:r>
            <a:r>
              <a:rPr sz="2000" spc="-3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404040"/>
                </a:solidFill>
                <a:latin typeface="Arial Black"/>
                <a:cs typeface="Arial Black"/>
              </a:rPr>
              <a:t>on</a:t>
            </a:r>
            <a:r>
              <a:rPr sz="2000" spc="-3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AC1A1F"/>
                </a:solidFill>
                <a:latin typeface="Arial Black"/>
                <a:cs typeface="Arial Black"/>
              </a:rPr>
              <a:t>24</a:t>
            </a:r>
            <a:r>
              <a:rPr sz="2000" spc="-30" dirty="0">
                <a:solidFill>
                  <a:srgbClr val="AC1A1F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AC1A1F"/>
                </a:solidFill>
                <a:latin typeface="Arial Black"/>
                <a:cs typeface="Arial Black"/>
              </a:rPr>
              <a:t>hours</a:t>
            </a:r>
            <a:r>
              <a:rPr sz="2000" spc="-40" dirty="0">
                <a:solidFill>
                  <a:srgbClr val="AC1A1F"/>
                </a:solidFill>
                <a:latin typeface="Arial Black"/>
                <a:cs typeface="Arial Black"/>
              </a:rPr>
              <a:t> </a:t>
            </a:r>
            <a:r>
              <a:rPr sz="2000" spc="-20" dirty="0">
                <a:solidFill>
                  <a:srgbClr val="404040"/>
                </a:solidFill>
                <a:latin typeface="Arial Black"/>
                <a:cs typeface="Arial Black"/>
              </a:rPr>
              <a:t>non-</a:t>
            </a:r>
            <a:r>
              <a:rPr sz="2000" spc="-10" dirty="0">
                <a:solidFill>
                  <a:srgbClr val="404040"/>
                </a:solidFill>
                <a:latin typeface="Arial Black"/>
                <a:cs typeface="Arial Black"/>
              </a:rPr>
              <a:t>stop. </a:t>
            </a:r>
            <a:endParaRPr sz="2000" dirty="0">
              <a:latin typeface="Arial Black"/>
              <a:cs typeface="Arial Black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C0DEFA-962D-E936-2403-C4015BE24816}"/>
              </a:ext>
            </a:extLst>
          </p:cNvPr>
          <p:cNvSpPr/>
          <p:nvPr/>
        </p:nvSpPr>
        <p:spPr>
          <a:xfrm>
            <a:off x="8763000" y="0"/>
            <a:ext cx="3429000" cy="8930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2" name="object 55">
            <a:extLst>
              <a:ext uri="{FF2B5EF4-FFF2-40B4-BE49-F238E27FC236}">
                <a16:creationId xmlns:a16="http://schemas.microsoft.com/office/drawing/2014/main" id="{7D1B2E43-96C8-AAF6-5E2B-6CEEB08B61F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10800" y="150264"/>
            <a:ext cx="1456690" cy="78674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220" y="168655"/>
            <a:ext cx="8236584" cy="706552"/>
          </a:xfrm>
          <a:prstGeom prst="rect">
            <a:avLst/>
          </a:prstGeom>
        </p:spPr>
        <p:txBody>
          <a:bodyPr vert="horz" wrap="square" lIns="0" tIns="901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dirty="0">
                <a:latin typeface="Impact" panose="020B0806030902050204" pitchFamily="34" charset="0"/>
              </a:rPr>
              <a:t>Introduction of SRI </a:t>
            </a:r>
            <a:r>
              <a:rPr sz="4000" dirty="0">
                <a:latin typeface="Impact" panose="020B0806030902050204" pitchFamily="34" charset="0"/>
              </a:rPr>
              <a:t>Plant</a:t>
            </a:r>
            <a:r>
              <a:rPr sz="4000" spc="-20" dirty="0">
                <a:latin typeface="Impact" panose="020B0806030902050204" pitchFamily="34" charset="0"/>
              </a:rPr>
              <a:t> </a:t>
            </a:r>
            <a:r>
              <a:rPr sz="4000" spc="-50" dirty="0">
                <a:latin typeface="Impact" panose="020B0806030902050204" pitchFamily="34" charset="0"/>
              </a:rPr>
              <a:t>2</a:t>
            </a:r>
            <a:endParaRPr sz="4000" dirty="0">
              <a:latin typeface="Impact" panose="020B080603090205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9B3314-74DB-C71F-777F-DE3043D8DB9F}"/>
              </a:ext>
            </a:extLst>
          </p:cNvPr>
          <p:cNvSpPr/>
          <p:nvPr/>
        </p:nvSpPr>
        <p:spPr>
          <a:xfrm>
            <a:off x="8839200" y="0"/>
            <a:ext cx="3352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4" name="object 55">
            <a:extLst>
              <a:ext uri="{FF2B5EF4-FFF2-40B4-BE49-F238E27FC236}">
                <a16:creationId xmlns:a16="http://schemas.microsoft.com/office/drawing/2014/main" id="{BE6F2D51-AE20-8EEE-7416-DAD748D7D80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01068" y="151070"/>
            <a:ext cx="1560780" cy="9144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7044" y="1103588"/>
            <a:ext cx="7045756" cy="50657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378" y="1252986"/>
            <a:ext cx="3302508" cy="486003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7297" rIns="0" bIns="0" rtlCol="0">
            <a:spAutoFit/>
          </a:bodyPr>
          <a:lstStyle/>
          <a:p>
            <a:pPr marL="300355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Impact"/>
                <a:cs typeface="Impact"/>
              </a:rPr>
              <a:t>TECHNOLOGY</a:t>
            </a:r>
            <a:r>
              <a:rPr sz="3200" spc="-80" dirty="0">
                <a:latin typeface="Impact"/>
                <a:cs typeface="Impact"/>
              </a:rPr>
              <a:t> </a:t>
            </a:r>
            <a:r>
              <a:rPr sz="3200" dirty="0">
                <a:latin typeface="Impact"/>
                <a:cs typeface="Impact"/>
              </a:rPr>
              <a:t>&amp;</a:t>
            </a:r>
            <a:r>
              <a:rPr sz="3200" spc="-45" dirty="0">
                <a:latin typeface="Impact"/>
                <a:cs typeface="Impact"/>
              </a:rPr>
              <a:t> </a:t>
            </a:r>
            <a:r>
              <a:rPr sz="3200" dirty="0">
                <a:latin typeface="Impact"/>
                <a:cs typeface="Impact"/>
              </a:rPr>
              <a:t>PRODUCT</a:t>
            </a:r>
            <a:r>
              <a:rPr sz="3200" spc="-60" dirty="0">
                <a:latin typeface="Impact"/>
                <a:cs typeface="Impact"/>
              </a:rPr>
              <a:t> </a:t>
            </a:r>
            <a:r>
              <a:rPr sz="3200" spc="-10" dirty="0">
                <a:latin typeface="Impact"/>
                <a:cs typeface="Impact"/>
              </a:rPr>
              <a:t>BACKBONE</a:t>
            </a:r>
            <a:endParaRPr sz="3200" dirty="0">
              <a:latin typeface="Impact"/>
              <a:cs typeface="Impac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0EDF8-4142-D0A5-1E7E-F6194BAB720D}"/>
              </a:ext>
            </a:extLst>
          </p:cNvPr>
          <p:cNvSpPr/>
          <p:nvPr/>
        </p:nvSpPr>
        <p:spPr>
          <a:xfrm>
            <a:off x="8763000" y="0"/>
            <a:ext cx="3429000" cy="8961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object 55">
            <a:extLst>
              <a:ext uri="{FF2B5EF4-FFF2-40B4-BE49-F238E27FC236}">
                <a16:creationId xmlns:a16="http://schemas.microsoft.com/office/drawing/2014/main" id="{7860120A-7572-7ABF-309D-9B949EE30BF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6251" y="165094"/>
            <a:ext cx="1685290" cy="93849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52727" y="787908"/>
            <a:ext cx="4419600" cy="5596255"/>
            <a:chOff x="1252727" y="787908"/>
            <a:chExt cx="4419600" cy="55962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2727" y="787908"/>
              <a:ext cx="4419600" cy="55961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4751" y="979932"/>
              <a:ext cx="4035552" cy="52120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57983" y="1182624"/>
              <a:ext cx="1027430" cy="588645"/>
            </a:xfrm>
            <a:custGeom>
              <a:avLst/>
              <a:gdLst/>
              <a:ahLst/>
              <a:cxnLst/>
              <a:rect l="l" t="t" r="r" b="b"/>
              <a:pathLst>
                <a:path w="1027430" h="588644">
                  <a:moveTo>
                    <a:pt x="733044" y="0"/>
                  </a:moveTo>
                  <a:lnTo>
                    <a:pt x="733044" y="147065"/>
                  </a:lnTo>
                  <a:lnTo>
                    <a:pt x="0" y="147065"/>
                  </a:lnTo>
                  <a:lnTo>
                    <a:pt x="0" y="441198"/>
                  </a:lnTo>
                  <a:lnTo>
                    <a:pt x="733044" y="441198"/>
                  </a:lnTo>
                  <a:lnTo>
                    <a:pt x="733044" y="588263"/>
                  </a:lnTo>
                  <a:lnTo>
                    <a:pt x="1027176" y="294131"/>
                  </a:lnTo>
                  <a:lnTo>
                    <a:pt x="73304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57983" y="1182624"/>
              <a:ext cx="1027430" cy="588645"/>
            </a:xfrm>
            <a:custGeom>
              <a:avLst/>
              <a:gdLst/>
              <a:ahLst/>
              <a:cxnLst/>
              <a:rect l="l" t="t" r="r" b="b"/>
              <a:pathLst>
                <a:path w="1027430" h="588644">
                  <a:moveTo>
                    <a:pt x="0" y="147065"/>
                  </a:moveTo>
                  <a:lnTo>
                    <a:pt x="733044" y="147065"/>
                  </a:lnTo>
                  <a:lnTo>
                    <a:pt x="733044" y="0"/>
                  </a:lnTo>
                  <a:lnTo>
                    <a:pt x="1027176" y="294131"/>
                  </a:lnTo>
                  <a:lnTo>
                    <a:pt x="733044" y="588263"/>
                  </a:lnTo>
                  <a:lnTo>
                    <a:pt x="733044" y="441198"/>
                  </a:lnTo>
                  <a:lnTo>
                    <a:pt x="0" y="441198"/>
                  </a:lnTo>
                  <a:lnTo>
                    <a:pt x="0" y="147065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26004" y="1368044"/>
            <a:ext cx="5441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20" marR="5080" indent="-14795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Carbon</a:t>
            </a:r>
            <a:r>
              <a:rPr sz="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weighing</a:t>
            </a:r>
            <a:r>
              <a:rPr sz="6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hopper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04133" y="1401825"/>
            <a:ext cx="1534160" cy="742950"/>
            <a:chOff x="3104133" y="1401825"/>
            <a:chExt cx="1534160" cy="742950"/>
          </a:xfrm>
        </p:grpSpPr>
        <p:sp>
          <p:nvSpPr>
            <p:cNvPr id="9" name="object 9"/>
            <p:cNvSpPr/>
            <p:nvPr/>
          </p:nvSpPr>
          <p:spPr>
            <a:xfrm>
              <a:off x="3110483" y="1408175"/>
              <a:ext cx="1521460" cy="730250"/>
            </a:xfrm>
            <a:custGeom>
              <a:avLst/>
              <a:gdLst/>
              <a:ahLst/>
              <a:cxnLst/>
              <a:rect l="l" t="t" r="r" b="b"/>
              <a:pathLst>
                <a:path w="1521460" h="730250">
                  <a:moveTo>
                    <a:pt x="1155954" y="0"/>
                  </a:moveTo>
                  <a:lnTo>
                    <a:pt x="1155954" y="182499"/>
                  </a:lnTo>
                  <a:lnTo>
                    <a:pt x="0" y="182499"/>
                  </a:lnTo>
                  <a:lnTo>
                    <a:pt x="0" y="547497"/>
                  </a:lnTo>
                  <a:lnTo>
                    <a:pt x="1155954" y="547497"/>
                  </a:lnTo>
                  <a:lnTo>
                    <a:pt x="1155954" y="729996"/>
                  </a:lnTo>
                  <a:lnTo>
                    <a:pt x="1520952" y="364998"/>
                  </a:lnTo>
                  <a:lnTo>
                    <a:pt x="115595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10483" y="1408175"/>
              <a:ext cx="1521460" cy="730250"/>
            </a:xfrm>
            <a:custGeom>
              <a:avLst/>
              <a:gdLst/>
              <a:ahLst/>
              <a:cxnLst/>
              <a:rect l="l" t="t" r="r" b="b"/>
              <a:pathLst>
                <a:path w="1521460" h="730250">
                  <a:moveTo>
                    <a:pt x="0" y="182499"/>
                  </a:moveTo>
                  <a:lnTo>
                    <a:pt x="1155954" y="182499"/>
                  </a:lnTo>
                  <a:lnTo>
                    <a:pt x="1155954" y="0"/>
                  </a:lnTo>
                  <a:lnTo>
                    <a:pt x="1520952" y="364998"/>
                  </a:lnTo>
                  <a:lnTo>
                    <a:pt x="1155954" y="729996"/>
                  </a:lnTo>
                  <a:lnTo>
                    <a:pt x="1155954" y="547497"/>
                  </a:lnTo>
                  <a:lnTo>
                    <a:pt x="0" y="547497"/>
                  </a:lnTo>
                  <a:lnTo>
                    <a:pt x="0" y="182499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209289" y="1710690"/>
            <a:ext cx="113855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Oil</a:t>
            </a:r>
            <a:r>
              <a:rPr sz="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Temperature</a:t>
            </a:r>
            <a:r>
              <a:rPr sz="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control</a:t>
            </a:r>
            <a:r>
              <a:rPr sz="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weighing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065778" y="2921254"/>
            <a:ext cx="1035685" cy="549275"/>
            <a:chOff x="4065778" y="2921254"/>
            <a:chExt cx="1035685" cy="549275"/>
          </a:xfrm>
        </p:grpSpPr>
        <p:sp>
          <p:nvSpPr>
            <p:cNvPr id="13" name="object 13"/>
            <p:cNvSpPr/>
            <p:nvPr/>
          </p:nvSpPr>
          <p:spPr>
            <a:xfrm>
              <a:off x="4072128" y="2927604"/>
              <a:ext cx="1022985" cy="536575"/>
            </a:xfrm>
            <a:custGeom>
              <a:avLst/>
              <a:gdLst/>
              <a:ahLst/>
              <a:cxnLst/>
              <a:rect l="l" t="t" r="r" b="b"/>
              <a:pathLst>
                <a:path w="1022985" h="536575">
                  <a:moveTo>
                    <a:pt x="268224" y="0"/>
                  </a:moveTo>
                  <a:lnTo>
                    <a:pt x="0" y="268224"/>
                  </a:lnTo>
                  <a:lnTo>
                    <a:pt x="268224" y="536448"/>
                  </a:lnTo>
                  <a:lnTo>
                    <a:pt x="268224" y="402336"/>
                  </a:lnTo>
                  <a:lnTo>
                    <a:pt x="1022604" y="402336"/>
                  </a:lnTo>
                  <a:lnTo>
                    <a:pt x="1022604" y="134112"/>
                  </a:lnTo>
                  <a:lnTo>
                    <a:pt x="268224" y="134112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2128" y="2927604"/>
              <a:ext cx="1022985" cy="536575"/>
            </a:xfrm>
            <a:custGeom>
              <a:avLst/>
              <a:gdLst/>
              <a:ahLst/>
              <a:cxnLst/>
              <a:rect l="l" t="t" r="r" b="b"/>
              <a:pathLst>
                <a:path w="1022985" h="536575">
                  <a:moveTo>
                    <a:pt x="1022604" y="134112"/>
                  </a:moveTo>
                  <a:lnTo>
                    <a:pt x="268224" y="134112"/>
                  </a:lnTo>
                  <a:lnTo>
                    <a:pt x="268224" y="0"/>
                  </a:lnTo>
                  <a:lnTo>
                    <a:pt x="0" y="268224"/>
                  </a:lnTo>
                  <a:lnTo>
                    <a:pt x="268224" y="536448"/>
                  </a:lnTo>
                  <a:lnTo>
                    <a:pt x="268224" y="402336"/>
                  </a:lnTo>
                  <a:lnTo>
                    <a:pt x="1022604" y="402336"/>
                  </a:lnTo>
                  <a:lnTo>
                    <a:pt x="1022604" y="134112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309998" y="3133725"/>
            <a:ext cx="680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Holding</a:t>
            </a:r>
            <a:r>
              <a:rPr sz="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hopper</a:t>
            </a:r>
            <a:r>
              <a:rPr sz="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Scale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698750" y="2096770"/>
            <a:ext cx="974725" cy="499109"/>
            <a:chOff x="2698750" y="2096770"/>
            <a:chExt cx="974725" cy="499109"/>
          </a:xfrm>
        </p:grpSpPr>
        <p:sp>
          <p:nvSpPr>
            <p:cNvPr id="17" name="object 17"/>
            <p:cNvSpPr/>
            <p:nvPr/>
          </p:nvSpPr>
          <p:spPr>
            <a:xfrm>
              <a:off x="2705100" y="2103120"/>
              <a:ext cx="962025" cy="486409"/>
            </a:xfrm>
            <a:custGeom>
              <a:avLst/>
              <a:gdLst/>
              <a:ahLst/>
              <a:cxnLst/>
              <a:rect l="l" t="t" r="r" b="b"/>
              <a:pathLst>
                <a:path w="962025" h="486410">
                  <a:moveTo>
                    <a:pt x="718565" y="0"/>
                  </a:moveTo>
                  <a:lnTo>
                    <a:pt x="718565" y="121538"/>
                  </a:lnTo>
                  <a:lnTo>
                    <a:pt x="0" y="121538"/>
                  </a:lnTo>
                  <a:lnTo>
                    <a:pt x="0" y="364616"/>
                  </a:lnTo>
                  <a:lnTo>
                    <a:pt x="718565" y="364616"/>
                  </a:lnTo>
                  <a:lnTo>
                    <a:pt x="718565" y="486155"/>
                  </a:lnTo>
                  <a:lnTo>
                    <a:pt x="961644" y="243077"/>
                  </a:lnTo>
                  <a:lnTo>
                    <a:pt x="718565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05100" y="2103120"/>
              <a:ext cx="962025" cy="486409"/>
            </a:xfrm>
            <a:custGeom>
              <a:avLst/>
              <a:gdLst/>
              <a:ahLst/>
              <a:cxnLst/>
              <a:rect l="l" t="t" r="r" b="b"/>
              <a:pathLst>
                <a:path w="962025" h="486410">
                  <a:moveTo>
                    <a:pt x="0" y="121538"/>
                  </a:moveTo>
                  <a:lnTo>
                    <a:pt x="718565" y="121538"/>
                  </a:lnTo>
                  <a:lnTo>
                    <a:pt x="718565" y="0"/>
                  </a:lnTo>
                  <a:lnTo>
                    <a:pt x="961644" y="243077"/>
                  </a:lnTo>
                  <a:lnTo>
                    <a:pt x="718565" y="486155"/>
                  </a:lnTo>
                  <a:lnTo>
                    <a:pt x="718565" y="364616"/>
                  </a:lnTo>
                  <a:lnTo>
                    <a:pt x="0" y="364616"/>
                  </a:lnTo>
                  <a:lnTo>
                    <a:pt x="0" y="121538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842005" y="2283333"/>
            <a:ext cx="56705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Weighing</a:t>
            </a:r>
            <a:r>
              <a:rPr sz="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Hopper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817877" y="3789934"/>
            <a:ext cx="1299210" cy="718820"/>
            <a:chOff x="1817877" y="3789934"/>
            <a:chExt cx="1299210" cy="718820"/>
          </a:xfrm>
        </p:grpSpPr>
        <p:sp>
          <p:nvSpPr>
            <p:cNvPr id="21" name="object 21"/>
            <p:cNvSpPr/>
            <p:nvPr/>
          </p:nvSpPr>
          <p:spPr>
            <a:xfrm>
              <a:off x="1824227" y="3796284"/>
              <a:ext cx="1286510" cy="706120"/>
            </a:xfrm>
            <a:custGeom>
              <a:avLst/>
              <a:gdLst/>
              <a:ahLst/>
              <a:cxnLst/>
              <a:rect l="l" t="t" r="r" b="b"/>
              <a:pathLst>
                <a:path w="1286510" h="706120">
                  <a:moveTo>
                    <a:pt x="933450" y="0"/>
                  </a:moveTo>
                  <a:lnTo>
                    <a:pt x="933450" y="176403"/>
                  </a:lnTo>
                  <a:lnTo>
                    <a:pt x="0" y="176403"/>
                  </a:lnTo>
                  <a:lnTo>
                    <a:pt x="0" y="529209"/>
                  </a:lnTo>
                  <a:lnTo>
                    <a:pt x="933450" y="529209"/>
                  </a:lnTo>
                  <a:lnTo>
                    <a:pt x="933450" y="705612"/>
                  </a:lnTo>
                  <a:lnTo>
                    <a:pt x="1286256" y="352806"/>
                  </a:lnTo>
                  <a:lnTo>
                    <a:pt x="93345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824227" y="3796284"/>
              <a:ext cx="1286510" cy="706120"/>
            </a:xfrm>
            <a:custGeom>
              <a:avLst/>
              <a:gdLst/>
              <a:ahLst/>
              <a:cxnLst/>
              <a:rect l="l" t="t" r="r" b="b"/>
              <a:pathLst>
                <a:path w="1286510" h="706120">
                  <a:moveTo>
                    <a:pt x="0" y="176403"/>
                  </a:moveTo>
                  <a:lnTo>
                    <a:pt x="933450" y="176403"/>
                  </a:lnTo>
                  <a:lnTo>
                    <a:pt x="933450" y="0"/>
                  </a:lnTo>
                  <a:lnTo>
                    <a:pt x="1286256" y="352806"/>
                  </a:lnTo>
                  <a:lnTo>
                    <a:pt x="933450" y="705612"/>
                  </a:lnTo>
                  <a:lnTo>
                    <a:pt x="933450" y="529209"/>
                  </a:lnTo>
                  <a:lnTo>
                    <a:pt x="0" y="529209"/>
                  </a:lnTo>
                  <a:lnTo>
                    <a:pt x="0" y="176403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979802" y="4087495"/>
            <a:ext cx="7981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250L</a:t>
            </a:r>
            <a:r>
              <a:rPr sz="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Intermeshing</a:t>
            </a:r>
            <a:r>
              <a:rPr sz="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Mixer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087370" y="5473953"/>
            <a:ext cx="854075" cy="652780"/>
            <a:chOff x="3087370" y="5473953"/>
            <a:chExt cx="854075" cy="652780"/>
          </a:xfrm>
        </p:grpSpPr>
        <p:sp>
          <p:nvSpPr>
            <p:cNvPr id="25" name="object 25"/>
            <p:cNvSpPr/>
            <p:nvPr/>
          </p:nvSpPr>
          <p:spPr>
            <a:xfrm>
              <a:off x="3093720" y="5480303"/>
              <a:ext cx="841375" cy="640080"/>
            </a:xfrm>
            <a:custGeom>
              <a:avLst/>
              <a:gdLst/>
              <a:ahLst/>
              <a:cxnLst/>
              <a:rect l="l" t="t" r="r" b="b"/>
              <a:pathLst>
                <a:path w="841375" h="640079">
                  <a:moveTo>
                    <a:pt x="320040" y="0"/>
                  </a:moveTo>
                  <a:lnTo>
                    <a:pt x="0" y="320040"/>
                  </a:lnTo>
                  <a:lnTo>
                    <a:pt x="320040" y="640080"/>
                  </a:lnTo>
                  <a:lnTo>
                    <a:pt x="320040" y="480060"/>
                  </a:lnTo>
                  <a:lnTo>
                    <a:pt x="841247" y="480060"/>
                  </a:lnTo>
                  <a:lnTo>
                    <a:pt x="841247" y="160020"/>
                  </a:lnTo>
                  <a:lnTo>
                    <a:pt x="320040" y="160020"/>
                  </a:lnTo>
                  <a:lnTo>
                    <a:pt x="32004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093720" y="5480303"/>
              <a:ext cx="841375" cy="640080"/>
            </a:xfrm>
            <a:custGeom>
              <a:avLst/>
              <a:gdLst/>
              <a:ahLst/>
              <a:cxnLst/>
              <a:rect l="l" t="t" r="r" b="b"/>
              <a:pathLst>
                <a:path w="841375" h="640079">
                  <a:moveTo>
                    <a:pt x="841247" y="160020"/>
                  </a:moveTo>
                  <a:lnTo>
                    <a:pt x="320040" y="160020"/>
                  </a:lnTo>
                  <a:lnTo>
                    <a:pt x="320040" y="0"/>
                  </a:lnTo>
                  <a:lnTo>
                    <a:pt x="0" y="320040"/>
                  </a:lnTo>
                  <a:lnTo>
                    <a:pt x="320040" y="640080"/>
                  </a:lnTo>
                  <a:lnTo>
                    <a:pt x="320040" y="480060"/>
                  </a:lnTo>
                  <a:lnTo>
                    <a:pt x="841247" y="480060"/>
                  </a:lnTo>
                  <a:lnTo>
                    <a:pt x="841247" y="16002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430904" y="5738876"/>
            <a:ext cx="32766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Open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20" dirty="0">
                <a:solidFill>
                  <a:srgbClr val="FFFFFF"/>
                </a:solidFill>
                <a:latin typeface="Calibri"/>
                <a:cs typeface="Calibri"/>
              </a:rPr>
              <a:t>Mill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627377" y="3404361"/>
            <a:ext cx="1193800" cy="464184"/>
            <a:chOff x="1627377" y="3404361"/>
            <a:chExt cx="1193800" cy="464184"/>
          </a:xfrm>
        </p:grpSpPr>
        <p:sp>
          <p:nvSpPr>
            <p:cNvPr id="29" name="object 29"/>
            <p:cNvSpPr/>
            <p:nvPr/>
          </p:nvSpPr>
          <p:spPr>
            <a:xfrm>
              <a:off x="1633727" y="3410711"/>
              <a:ext cx="1181100" cy="451484"/>
            </a:xfrm>
            <a:custGeom>
              <a:avLst/>
              <a:gdLst/>
              <a:ahLst/>
              <a:cxnLst/>
              <a:rect l="l" t="t" r="r" b="b"/>
              <a:pathLst>
                <a:path w="1181100" h="451485">
                  <a:moveTo>
                    <a:pt x="955548" y="0"/>
                  </a:moveTo>
                  <a:lnTo>
                    <a:pt x="955548" y="112775"/>
                  </a:lnTo>
                  <a:lnTo>
                    <a:pt x="0" y="112775"/>
                  </a:lnTo>
                  <a:lnTo>
                    <a:pt x="0" y="338327"/>
                  </a:lnTo>
                  <a:lnTo>
                    <a:pt x="955548" y="338327"/>
                  </a:lnTo>
                  <a:lnTo>
                    <a:pt x="955548" y="451104"/>
                  </a:lnTo>
                  <a:lnTo>
                    <a:pt x="1181100" y="225551"/>
                  </a:lnTo>
                  <a:lnTo>
                    <a:pt x="95554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33727" y="3410711"/>
              <a:ext cx="1181100" cy="451484"/>
            </a:xfrm>
            <a:custGeom>
              <a:avLst/>
              <a:gdLst/>
              <a:ahLst/>
              <a:cxnLst/>
              <a:rect l="l" t="t" r="r" b="b"/>
              <a:pathLst>
                <a:path w="1181100" h="451485">
                  <a:moveTo>
                    <a:pt x="0" y="112775"/>
                  </a:moveTo>
                  <a:lnTo>
                    <a:pt x="955548" y="112775"/>
                  </a:lnTo>
                  <a:lnTo>
                    <a:pt x="955548" y="0"/>
                  </a:lnTo>
                  <a:lnTo>
                    <a:pt x="1181100" y="225551"/>
                  </a:lnTo>
                  <a:lnTo>
                    <a:pt x="955548" y="451104"/>
                  </a:lnTo>
                  <a:lnTo>
                    <a:pt x="955548" y="338327"/>
                  </a:lnTo>
                  <a:lnTo>
                    <a:pt x="0" y="338327"/>
                  </a:lnTo>
                  <a:lnTo>
                    <a:pt x="0" y="112775"/>
                  </a:lnTo>
                  <a:close/>
                </a:path>
              </a:pathLst>
            </a:custGeom>
            <a:ln w="12191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808479" y="3574795"/>
            <a:ext cx="7207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Filler</a:t>
            </a: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stabilizer</a:t>
            </a:r>
            <a:r>
              <a:rPr sz="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relief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723389" y="2973070"/>
            <a:ext cx="988060" cy="497840"/>
            <a:chOff x="1723389" y="2973070"/>
            <a:chExt cx="988060" cy="497840"/>
          </a:xfrm>
        </p:grpSpPr>
        <p:sp>
          <p:nvSpPr>
            <p:cNvPr id="33" name="object 33"/>
            <p:cNvSpPr/>
            <p:nvPr/>
          </p:nvSpPr>
          <p:spPr>
            <a:xfrm>
              <a:off x="1729739" y="2979420"/>
              <a:ext cx="975360" cy="485140"/>
            </a:xfrm>
            <a:custGeom>
              <a:avLst/>
              <a:gdLst/>
              <a:ahLst/>
              <a:cxnLst/>
              <a:rect l="l" t="t" r="r" b="b"/>
              <a:pathLst>
                <a:path w="975360" h="485139">
                  <a:moveTo>
                    <a:pt x="733044" y="0"/>
                  </a:moveTo>
                  <a:lnTo>
                    <a:pt x="733044" y="121157"/>
                  </a:lnTo>
                  <a:lnTo>
                    <a:pt x="0" y="121157"/>
                  </a:lnTo>
                  <a:lnTo>
                    <a:pt x="0" y="363474"/>
                  </a:lnTo>
                  <a:lnTo>
                    <a:pt x="733044" y="363474"/>
                  </a:lnTo>
                  <a:lnTo>
                    <a:pt x="733044" y="484631"/>
                  </a:lnTo>
                  <a:lnTo>
                    <a:pt x="975360" y="242315"/>
                  </a:lnTo>
                  <a:lnTo>
                    <a:pt x="73304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29739" y="2979420"/>
              <a:ext cx="975360" cy="485140"/>
            </a:xfrm>
            <a:custGeom>
              <a:avLst/>
              <a:gdLst/>
              <a:ahLst/>
              <a:cxnLst/>
              <a:rect l="l" t="t" r="r" b="b"/>
              <a:pathLst>
                <a:path w="975360" h="485139">
                  <a:moveTo>
                    <a:pt x="0" y="121157"/>
                  </a:moveTo>
                  <a:lnTo>
                    <a:pt x="733044" y="121157"/>
                  </a:lnTo>
                  <a:lnTo>
                    <a:pt x="733044" y="0"/>
                  </a:lnTo>
                  <a:lnTo>
                    <a:pt x="975360" y="242315"/>
                  </a:lnTo>
                  <a:lnTo>
                    <a:pt x="733044" y="484631"/>
                  </a:lnTo>
                  <a:lnTo>
                    <a:pt x="733044" y="363474"/>
                  </a:lnTo>
                  <a:lnTo>
                    <a:pt x="0" y="363474"/>
                  </a:lnTo>
                  <a:lnTo>
                    <a:pt x="0" y="121157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870329" y="3160014"/>
            <a:ext cx="5746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PLC</a:t>
            </a:r>
            <a:r>
              <a:rPr sz="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Control</a:t>
            </a:r>
            <a:r>
              <a:rPr sz="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Panel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928617" y="3992626"/>
            <a:ext cx="949960" cy="549275"/>
            <a:chOff x="3928617" y="3992626"/>
            <a:chExt cx="949960" cy="549275"/>
          </a:xfrm>
        </p:grpSpPr>
        <p:sp>
          <p:nvSpPr>
            <p:cNvPr id="37" name="object 37"/>
            <p:cNvSpPr/>
            <p:nvPr/>
          </p:nvSpPr>
          <p:spPr>
            <a:xfrm>
              <a:off x="3934967" y="3998976"/>
              <a:ext cx="937260" cy="536575"/>
            </a:xfrm>
            <a:custGeom>
              <a:avLst/>
              <a:gdLst/>
              <a:ahLst/>
              <a:cxnLst/>
              <a:rect l="l" t="t" r="r" b="b"/>
              <a:pathLst>
                <a:path w="937260" h="536575">
                  <a:moveTo>
                    <a:pt x="268224" y="0"/>
                  </a:moveTo>
                  <a:lnTo>
                    <a:pt x="0" y="268224"/>
                  </a:lnTo>
                  <a:lnTo>
                    <a:pt x="268224" y="536448"/>
                  </a:lnTo>
                  <a:lnTo>
                    <a:pt x="268224" y="402336"/>
                  </a:lnTo>
                  <a:lnTo>
                    <a:pt x="937260" y="402336"/>
                  </a:lnTo>
                  <a:lnTo>
                    <a:pt x="937260" y="134112"/>
                  </a:lnTo>
                  <a:lnTo>
                    <a:pt x="268224" y="134112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934967" y="3998976"/>
              <a:ext cx="937260" cy="536575"/>
            </a:xfrm>
            <a:custGeom>
              <a:avLst/>
              <a:gdLst/>
              <a:ahLst/>
              <a:cxnLst/>
              <a:rect l="l" t="t" r="r" b="b"/>
              <a:pathLst>
                <a:path w="937260" h="536575">
                  <a:moveTo>
                    <a:pt x="937260" y="134112"/>
                  </a:moveTo>
                  <a:lnTo>
                    <a:pt x="268224" y="134112"/>
                  </a:lnTo>
                  <a:lnTo>
                    <a:pt x="268224" y="0"/>
                  </a:lnTo>
                  <a:lnTo>
                    <a:pt x="0" y="268224"/>
                  </a:lnTo>
                  <a:lnTo>
                    <a:pt x="268224" y="536448"/>
                  </a:lnTo>
                  <a:lnTo>
                    <a:pt x="268224" y="402336"/>
                  </a:lnTo>
                  <a:lnTo>
                    <a:pt x="937260" y="402336"/>
                  </a:lnTo>
                  <a:lnTo>
                    <a:pt x="937260" y="134112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173982" y="4204461"/>
            <a:ext cx="59436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Oil</a:t>
            </a:r>
            <a:r>
              <a:rPr sz="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Injection</a:t>
            </a:r>
            <a:r>
              <a:rPr sz="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20" dirty="0">
                <a:solidFill>
                  <a:srgbClr val="FFFFFF"/>
                </a:solidFill>
                <a:latin typeface="Calibri"/>
                <a:cs typeface="Calibri"/>
              </a:rPr>
              <a:t>pump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770245" y="1110234"/>
            <a:ext cx="21577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Mixer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: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Harburg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Freudenberg</a:t>
            </a:r>
            <a:r>
              <a:rPr sz="1200" b="1" spc="-20" dirty="0">
                <a:latin typeface="Calibri"/>
                <a:cs typeface="Calibri"/>
              </a:rPr>
              <a:t> (HF)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770245" y="1293114"/>
            <a:ext cx="30759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27329" algn="l"/>
              </a:tabLst>
            </a:pPr>
            <a:r>
              <a:rPr sz="1200" spc="-10" dirty="0">
                <a:latin typeface="Calibri"/>
                <a:cs typeface="Calibri"/>
              </a:rPr>
              <a:t>Inverter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Motor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: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Siemens,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1320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60" dirty="0">
                <a:latin typeface="Calibri"/>
                <a:cs typeface="Calibri"/>
              </a:rPr>
              <a:t>KW,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1500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rpm</a:t>
            </a:r>
            <a:endParaRPr sz="12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buFont typeface="Arial MT"/>
              <a:buChar char="•"/>
              <a:tabLst>
                <a:tab pos="227329" algn="l"/>
              </a:tabLst>
            </a:pPr>
            <a:r>
              <a:rPr sz="1200" dirty="0">
                <a:latin typeface="Calibri"/>
                <a:cs typeface="Calibri"/>
              </a:rPr>
              <a:t>Capacity: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260L</a:t>
            </a:r>
            <a:endParaRPr sz="12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buFont typeface="Arial MT"/>
              <a:buChar char="•"/>
              <a:tabLst>
                <a:tab pos="227329" algn="l"/>
              </a:tabLst>
            </a:pPr>
            <a:r>
              <a:rPr sz="1200" spc="-10" dirty="0">
                <a:latin typeface="Calibri"/>
                <a:cs typeface="Calibri"/>
              </a:rPr>
              <a:t>Type: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Intermeshing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770245" y="2024888"/>
            <a:ext cx="5612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Features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:-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Controllable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Ram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speed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(rpm)/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movement/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, mixing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 </a:t>
            </a:r>
            <a:r>
              <a:rPr sz="1200" spc="-10" dirty="0">
                <a:latin typeface="Calibri"/>
                <a:cs typeface="Calibri"/>
              </a:rPr>
              <a:t>feeding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sequence,</a:t>
            </a:r>
            <a:r>
              <a:rPr sz="1200" spc="-10" dirty="0">
                <a:latin typeface="Calibri"/>
                <a:cs typeface="Calibri"/>
              </a:rPr>
              <a:t> variable temperature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fully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automated.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770245" y="2756661"/>
            <a:ext cx="882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Downstream: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770245" y="2939541"/>
            <a:ext cx="17513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27329" algn="l"/>
              </a:tabLst>
            </a:pPr>
            <a:r>
              <a:rPr sz="1200" dirty="0">
                <a:latin typeface="Calibri"/>
                <a:cs typeface="Calibri"/>
              </a:rPr>
              <a:t>Open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Mill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: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Yi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Tzung-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84"</a:t>
            </a:r>
            <a:endParaRPr sz="12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buFont typeface="Arial MT"/>
              <a:buChar char="•"/>
              <a:tabLst>
                <a:tab pos="227329" algn="l"/>
              </a:tabLst>
            </a:pPr>
            <a:r>
              <a:rPr sz="1200" dirty="0">
                <a:latin typeface="Calibri"/>
                <a:cs typeface="Calibri"/>
              </a:rPr>
              <a:t>Feed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Mill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: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Dalian-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60“</a:t>
            </a:r>
            <a:endParaRPr sz="12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buFont typeface="Arial MT"/>
              <a:buChar char="•"/>
              <a:tabLst>
                <a:tab pos="227329" algn="l"/>
              </a:tabLst>
            </a:pPr>
            <a:r>
              <a:rPr sz="1200" dirty="0">
                <a:latin typeface="Calibri"/>
                <a:cs typeface="Calibri"/>
              </a:rPr>
              <a:t>Cooling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Tower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(400T)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770245" y="3671061"/>
            <a:ext cx="8629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Automation</a:t>
            </a:r>
            <a:r>
              <a:rPr sz="1200" b="1" spc="-60" dirty="0">
                <a:latin typeface="Calibri"/>
                <a:cs typeface="Calibri"/>
              </a:rPr>
              <a:t> </a:t>
            </a:r>
            <a:r>
              <a:rPr sz="1200" b="1" spc="-50" dirty="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770245" y="3853942"/>
            <a:ext cx="583755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27329" algn="l"/>
              </a:tabLst>
            </a:pPr>
            <a:r>
              <a:rPr sz="1200" dirty="0">
                <a:latin typeface="Calibri"/>
                <a:cs typeface="Calibri"/>
              </a:rPr>
              <a:t>Control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System</a:t>
            </a:r>
            <a:r>
              <a:rPr sz="1200" dirty="0">
                <a:latin typeface="Calibri"/>
                <a:cs typeface="Calibri"/>
              </a:rPr>
              <a:t> by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: CT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Datentechnik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GmbH</a:t>
            </a:r>
            <a:endParaRPr sz="1200" dirty="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buFont typeface="Arial MT"/>
              <a:buChar char="•"/>
              <a:tabLst>
                <a:tab pos="227329" algn="l"/>
              </a:tabLst>
            </a:pPr>
            <a:r>
              <a:rPr sz="1200" dirty="0">
                <a:latin typeface="Calibri"/>
                <a:cs typeface="Calibri"/>
              </a:rPr>
              <a:t>Material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feeding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system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: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Zeppelin</a:t>
            </a:r>
            <a:endParaRPr sz="1200" dirty="0">
              <a:latin typeface="Calibri"/>
              <a:cs typeface="Calibri"/>
            </a:endParaRPr>
          </a:p>
          <a:p>
            <a:pPr marL="227329" marR="5080" indent="-215265">
              <a:lnSpc>
                <a:spcPct val="100000"/>
              </a:lnSpc>
              <a:buFont typeface="Arial MT"/>
              <a:buChar char="•"/>
              <a:tabLst>
                <a:tab pos="227329" algn="l"/>
              </a:tabLst>
            </a:pPr>
            <a:r>
              <a:rPr sz="1200" dirty="0">
                <a:latin typeface="Calibri"/>
                <a:cs typeface="Calibri"/>
              </a:rPr>
              <a:t>Stringent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precision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control as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fully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automated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stars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 </a:t>
            </a:r>
            <a:r>
              <a:rPr sz="1200" spc="-10" dirty="0">
                <a:latin typeface="Calibri"/>
                <a:cs typeface="Calibri"/>
              </a:rPr>
              <a:t>Ingredient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planning,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chemical weighing,</a:t>
            </a:r>
            <a:endParaRPr sz="1200" dirty="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buFont typeface="Arial MT"/>
              <a:buChar char="•"/>
              <a:tabLst>
                <a:tab pos="227329" algn="l"/>
              </a:tabLst>
            </a:pPr>
            <a:r>
              <a:rPr sz="1200" dirty="0">
                <a:latin typeface="Calibri"/>
                <a:cs typeface="Calibri"/>
              </a:rPr>
              <a:t>feeding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system,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operating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sequence,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temperature,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speed..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fully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computerize.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770245" y="4951603"/>
            <a:ext cx="1635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Benefits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to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our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customer: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770245" y="5134483"/>
            <a:ext cx="60623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27329" algn="l"/>
              </a:tabLst>
            </a:pPr>
            <a:r>
              <a:rPr sz="1200" dirty="0">
                <a:latin typeface="Calibri"/>
                <a:cs typeface="Calibri"/>
              </a:rPr>
              <a:t>Good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output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efficiency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controlled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meet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specification.</a:t>
            </a:r>
            <a:endParaRPr sz="12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buFont typeface="Arial MT"/>
              <a:buChar char="•"/>
              <a:tabLst>
                <a:tab pos="227329" algn="l"/>
              </a:tabLst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intermech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rotors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very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ideal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more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advance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high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tech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valued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compounds.</a:t>
            </a:r>
            <a:endParaRPr sz="12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buFont typeface="Arial MT"/>
              <a:buChar char="•"/>
              <a:tabLst>
                <a:tab pos="227329" algn="l"/>
              </a:tabLst>
            </a:pPr>
            <a:r>
              <a:rPr sz="1200" dirty="0">
                <a:latin typeface="Calibri"/>
                <a:cs typeface="Calibri"/>
              </a:rPr>
              <a:t>Fast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higher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tensile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mPa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achievable.</a:t>
            </a:r>
            <a:endParaRPr sz="1200">
              <a:latin typeface="Calibri"/>
              <a:cs typeface="Calibri"/>
            </a:endParaRPr>
          </a:p>
          <a:p>
            <a:pPr marL="227329" marR="5080" indent="-215265">
              <a:lnSpc>
                <a:spcPct val="100000"/>
              </a:lnSpc>
              <a:buFont typeface="Arial MT"/>
              <a:buChar char="•"/>
              <a:tabLst>
                <a:tab pos="227329" algn="l"/>
              </a:tabLst>
            </a:pPr>
            <a:r>
              <a:rPr sz="1200" spc="-10" dirty="0">
                <a:latin typeface="Calibri"/>
                <a:cs typeface="Calibri"/>
              </a:rPr>
              <a:t>Preventive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failure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carbon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dust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pollution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total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control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system</a:t>
            </a:r>
            <a:r>
              <a:rPr sz="1200" dirty="0">
                <a:latin typeface="Calibri"/>
                <a:cs typeface="Calibri"/>
              </a:rPr>
              <a:t> is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minimized. </a:t>
            </a:r>
            <a:r>
              <a:rPr sz="1200" dirty="0">
                <a:latin typeface="Calibri"/>
                <a:cs typeface="Calibri"/>
              </a:rPr>
              <a:t>Thus,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state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inverter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motor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also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less energy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which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reduced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heat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generation.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Go </a:t>
            </a:r>
            <a:r>
              <a:rPr sz="1200" spc="-10" dirty="0">
                <a:latin typeface="Calibri"/>
                <a:cs typeface="Calibri"/>
              </a:rPr>
              <a:t>Green.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243840" y="1609344"/>
            <a:ext cx="1068705" cy="3724910"/>
            <a:chOff x="243840" y="1609344"/>
            <a:chExt cx="1068705" cy="3724910"/>
          </a:xfrm>
        </p:grpSpPr>
        <p:pic>
          <p:nvPicPr>
            <p:cNvPr id="50" name="object 5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3336" y="1609344"/>
              <a:ext cx="528827" cy="52882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840" y="3930395"/>
              <a:ext cx="1068324" cy="21793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536" y="4835651"/>
              <a:ext cx="833627" cy="49834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5820" y="3078480"/>
              <a:ext cx="466344" cy="3825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0040" y="2470404"/>
              <a:ext cx="992124" cy="176784"/>
            </a:xfrm>
            <a:prstGeom prst="rect">
              <a:avLst/>
            </a:prstGeom>
          </p:spPr>
        </p:pic>
      </p:grp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588365" y="168655"/>
            <a:ext cx="53162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latin typeface="Impact" panose="020B0806030902050204" pitchFamily="34" charset="0"/>
              </a:rPr>
              <a:t>Overview</a:t>
            </a:r>
            <a:r>
              <a:rPr sz="4000" spc="-20" dirty="0">
                <a:latin typeface="Impact" panose="020B0806030902050204" pitchFamily="34" charset="0"/>
              </a:rPr>
              <a:t> </a:t>
            </a:r>
            <a:r>
              <a:rPr sz="4000" dirty="0">
                <a:latin typeface="Impact" panose="020B0806030902050204" pitchFamily="34" charset="0"/>
              </a:rPr>
              <a:t>of</a:t>
            </a:r>
            <a:r>
              <a:rPr sz="4000" spc="185" dirty="0">
                <a:latin typeface="Impact" panose="020B0806030902050204" pitchFamily="34" charset="0"/>
              </a:rPr>
              <a:t> </a:t>
            </a:r>
            <a:r>
              <a:rPr sz="4000" spc="-10" dirty="0">
                <a:latin typeface="Impact" panose="020B0806030902050204" pitchFamily="34" charset="0"/>
              </a:rPr>
              <a:t>HF250</a:t>
            </a:r>
            <a:endParaRPr sz="4000" dirty="0">
              <a:latin typeface="Impact" panose="020B080603090205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8A41C5A-A393-761D-8649-74772438910C}"/>
              </a:ext>
            </a:extLst>
          </p:cNvPr>
          <p:cNvSpPr/>
          <p:nvPr/>
        </p:nvSpPr>
        <p:spPr>
          <a:xfrm>
            <a:off x="8686800" y="0"/>
            <a:ext cx="3505200" cy="7698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57" name="object 55">
            <a:extLst>
              <a:ext uri="{FF2B5EF4-FFF2-40B4-BE49-F238E27FC236}">
                <a16:creationId xmlns:a16="http://schemas.microsoft.com/office/drawing/2014/main" id="{04D7DDEC-A2E6-752F-45D6-9721BB9B4B8D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984487" y="220566"/>
            <a:ext cx="1685290" cy="9384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 idx="4294967295"/>
          </p:nvPr>
        </p:nvSpPr>
        <p:spPr>
          <a:xfrm>
            <a:off x="1295400" y="2514600"/>
            <a:ext cx="9144000" cy="47783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Corporate Video</a:t>
            </a:r>
            <a:endParaRPr lang="en-MY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220" y="168655"/>
            <a:ext cx="8236584" cy="918918"/>
          </a:xfrm>
          <a:prstGeom prst="rect">
            <a:avLst/>
          </a:prstGeom>
        </p:spPr>
        <p:txBody>
          <a:bodyPr vert="horz" wrap="square" lIns="0" tIns="300431" rIns="0" bIns="0" rtlCol="0">
            <a:spAutoFit/>
          </a:bodyPr>
          <a:lstStyle/>
          <a:p>
            <a:pPr marL="25654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latin typeface="Impact" panose="020B0806030902050204" pitchFamily="34" charset="0"/>
              </a:rPr>
              <a:t>Production</a:t>
            </a:r>
            <a:r>
              <a:rPr sz="4000" spc="-25" dirty="0">
                <a:latin typeface="Impact" panose="020B0806030902050204" pitchFamily="34" charset="0"/>
              </a:rPr>
              <a:t> </a:t>
            </a:r>
            <a:r>
              <a:rPr sz="4000" spc="-20" dirty="0">
                <a:latin typeface="Impact" panose="020B0806030902050204" pitchFamily="34" charset="0"/>
              </a:rPr>
              <a:t>Flow</a:t>
            </a:r>
            <a:endParaRPr sz="4000" dirty="0">
              <a:latin typeface="Impact" panose="020B080603090205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631" y="1539239"/>
            <a:ext cx="2677668" cy="267766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83108" y="4334255"/>
            <a:ext cx="2680970" cy="1287780"/>
            <a:chOff x="483108" y="4334255"/>
            <a:chExt cx="2680970" cy="1287780"/>
          </a:xfrm>
        </p:grpSpPr>
        <p:sp>
          <p:nvSpPr>
            <p:cNvPr id="5" name="object 5"/>
            <p:cNvSpPr/>
            <p:nvPr/>
          </p:nvSpPr>
          <p:spPr>
            <a:xfrm>
              <a:off x="497586" y="4348733"/>
              <a:ext cx="2651760" cy="1259205"/>
            </a:xfrm>
            <a:custGeom>
              <a:avLst/>
              <a:gdLst/>
              <a:ahLst/>
              <a:cxnLst/>
              <a:rect l="l" t="t" r="r" b="b"/>
              <a:pathLst>
                <a:path w="2651760" h="1259204">
                  <a:moveTo>
                    <a:pt x="2441956" y="0"/>
                  </a:moveTo>
                  <a:lnTo>
                    <a:pt x="209804" y="0"/>
                  </a:lnTo>
                  <a:lnTo>
                    <a:pt x="161696" y="5543"/>
                  </a:lnTo>
                  <a:lnTo>
                    <a:pt x="117536" y="21333"/>
                  </a:lnTo>
                  <a:lnTo>
                    <a:pt x="78580" y="46106"/>
                  </a:lnTo>
                  <a:lnTo>
                    <a:pt x="46090" y="78602"/>
                  </a:lnTo>
                  <a:lnTo>
                    <a:pt x="21324" y="117558"/>
                  </a:lnTo>
                  <a:lnTo>
                    <a:pt x="5540" y="161712"/>
                  </a:lnTo>
                  <a:lnTo>
                    <a:pt x="0" y="209804"/>
                  </a:lnTo>
                  <a:lnTo>
                    <a:pt x="0" y="1049020"/>
                  </a:lnTo>
                  <a:lnTo>
                    <a:pt x="5540" y="1097111"/>
                  </a:lnTo>
                  <a:lnTo>
                    <a:pt x="21324" y="1141265"/>
                  </a:lnTo>
                  <a:lnTo>
                    <a:pt x="46090" y="1180221"/>
                  </a:lnTo>
                  <a:lnTo>
                    <a:pt x="78580" y="1212717"/>
                  </a:lnTo>
                  <a:lnTo>
                    <a:pt x="117536" y="1237490"/>
                  </a:lnTo>
                  <a:lnTo>
                    <a:pt x="161696" y="1253280"/>
                  </a:lnTo>
                  <a:lnTo>
                    <a:pt x="209804" y="1258824"/>
                  </a:lnTo>
                  <a:lnTo>
                    <a:pt x="2441956" y="1258824"/>
                  </a:lnTo>
                  <a:lnTo>
                    <a:pt x="2490047" y="1253280"/>
                  </a:lnTo>
                  <a:lnTo>
                    <a:pt x="2534201" y="1237490"/>
                  </a:lnTo>
                  <a:lnTo>
                    <a:pt x="2573157" y="1212717"/>
                  </a:lnTo>
                  <a:lnTo>
                    <a:pt x="2605653" y="1180221"/>
                  </a:lnTo>
                  <a:lnTo>
                    <a:pt x="2630426" y="1141265"/>
                  </a:lnTo>
                  <a:lnTo>
                    <a:pt x="2646216" y="1097111"/>
                  </a:lnTo>
                  <a:lnTo>
                    <a:pt x="2651760" y="1049020"/>
                  </a:lnTo>
                  <a:lnTo>
                    <a:pt x="2651760" y="209804"/>
                  </a:lnTo>
                  <a:lnTo>
                    <a:pt x="2646216" y="161712"/>
                  </a:lnTo>
                  <a:lnTo>
                    <a:pt x="2630426" y="117558"/>
                  </a:lnTo>
                  <a:lnTo>
                    <a:pt x="2605653" y="78602"/>
                  </a:lnTo>
                  <a:lnTo>
                    <a:pt x="2573157" y="46106"/>
                  </a:lnTo>
                  <a:lnTo>
                    <a:pt x="2534201" y="21333"/>
                  </a:lnTo>
                  <a:lnTo>
                    <a:pt x="2490047" y="5543"/>
                  </a:lnTo>
                  <a:lnTo>
                    <a:pt x="24419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7586" y="4348733"/>
              <a:ext cx="2651760" cy="1259205"/>
            </a:xfrm>
            <a:custGeom>
              <a:avLst/>
              <a:gdLst/>
              <a:ahLst/>
              <a:cxnLst/>
              <a:rect l="l" t="t" r="r" b="b"/>
              <a:pathLst>
                <a:path w="2651760" h="1259204">
                  <a:moveTo>
                    <a:pt x="0" y="209804"/>
                  </a:moveTo>
                  <a:lnTo>
                    <a:pt x="5540" y="161712"/>
                  </a:lnTo>
                  <a:lnTo>
                    <a:pt x="21324" y="117558"/>
                  </a:lnTo>
                  <a:lnTo>
                    <a:pt x="46090" y="78602"/>
                  </a:lnTo>
                  <a:lnTo>
                    <a:pt x="78580" y="46106"/>
                  </a:lnTo>
                  <a:lnTo>
                    <a:pt x="117536" y="21333"/>
                  </a:lnTo>
                  <a:lnTo>
                    <a:pt x="161696" y="5543"/>
                  </a:lnTo>
                  <a:lnTo>
                    <a:pt x="209804" y="0"/>
                  </a:lnTo>
                  <a:lnTo>
                    <a:pt x="2441956" y="0"/>
                  </a:lnTo>
                  <a:lnTo>
                    <a:pt x="2490047" y="5543"/>
                  </a:lnTo>
                  <a:lnTo>
                    <a:pt x="2534201" y="21333"/>
                  </a:lnTo>
                  <a:lnTo>
                    <a:pt x="2573157" y="46106"/>
                  </a:lnTo>
                  <a:lnTo>
                    <a:pt x="2605653" y="78602"/>
                  </a:lnTo>
                  <a:lnTo>
                    <a:pt x="2630426" y="117558"/>
                  </a:lnTo>
                  <a:lnTo>
                    <a:pt x="2646216" y="161712"/>
                  </a:lnTo>
                  <a:lnTo>
                    <a:pt x="2651760" y="209804"/>
                  </a:lnTo>
                  <a:lnTo>
                    <a:pt x="2651760" y="1049020"/>
                  </a:lnTo>
                  <a:lnTo>
                    <a:pt x="2646216" y="1097111"/>
                  </a:lnTo>
                  <a:lnTo>
                    <a:pt x="2630426" y="1141265"/>
                  </a:lnTo>
                  <a:lnTo>
                    <a:pt x="2605653" y="1180221"/>
                  </a:lnTo>
                  <a:lnTo>
                    <a:pt x="2573157" y="1212717"/>
                  </a:lnTo>
                  <a:lnTo>
                    <a:pt x="2534201" y="1237490"/>
                  </a:lnTo>
                  <a:lnTo>
                    <a:pt x="2490047" y="1253280"/>
                  </a:lnTo>
                  <a:lnTo>
                    <a:pt x="2441956" y="1258824"/>
                  </a:lnTo>
                  <a:lnTo>
                    <a:pt x="209804" y="1258824"/>
                  </a:lnTo>
                  <a:lnTo>
                    <a:pt x="161696" y="1253280"/>
                  </a:lnTo>
                  <a:lnTo>
                    <a:pt x="117536" y="1237490"/>
                  </a:lnTo>
                  <a:lnTo>
                    <a:pt x="78580" y="1212717"/>
                  </a:lnTo>
                  <a:lnTo>
                    <a:pt x="46090" y="1180221"/>
                  </a:lnTo>
                  <a:lnTo>
                    <a:pt x="21324" y="1141265"/>
                  </a:lnTo>
                  <a:lnTo>
                    <a:pt x="5540" y="1097111"/>
                  </a:lnTo>
                  <a:lnTo>
                    <a:pt x="0" y="1049020"/>
                  </a:lnTo>
                  <a:lnTo>
                    <a:pt x="0" y="209804"/>
                  </a:lnTo>
                  <a:close/>
                </a:path>
              </a:pathLst>
            </a:custGeom>
            <a:ln w="28956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7743" y="4599583"/>
            <a:ext cx="2266315" cy="851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75"/>
              </a:lnSpc>
            </a:pPr>
            <a:r>
              <a:rPr sz="3000" b="1" dirty="0">
                <a:latin typeface="Calibri"/>
                <a:cs typeface="Calibri"/>
              </a:rPr>
              <a:t>1.</a:t>
            </a:r>
            <a:r>
              <a:rPr sz="3000" b="1" spc="-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Polymer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chemical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load</a:t>
            </a:r>
            <a:endParaRPr sz="1600">
              <a:latin typeface="Calibri"/>
              <a:cs typeface="Calibri"/>
            </a:endParaRPr>
          </a:p>
          <a:p>
            <a:pPr marL="12700" marR="61849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latin typeface="Calibri"/>
                <a:cs typeface="Calibri"/>
              </a:rPr>
              <a:t>onto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weighing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scale </a:t>
            </a:r>
            <a:r>
              <a:rPr sz="1600" spc="-10" dirty="0">
                <a:latin typeface="Calibri"/>
                <a:cs typeface="Calibri"/>
              </a:rPr>
              <a:t>conveyor.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43655" y="1539239"/>
            <a:ext cx="2679192" cy="267766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3375659" y="4334255"/>
            <a:ext cx="2680970" cy="1287780"/>
            <a:chOff x="3375659" y="4334255"/>
            <a:chExt cx="2680970" cy="1287780"/>
          </a:xfrm>
        </p:grpSpPr>
        <p:sp>
          <p:nvSpPr>
            <p:cNvPr id="10" name="object 10"/>
            <p:cNvSpPr/>
            <p:nvPr/>
          </p:nvSpPr>
          <p:spPr>
            <a:xfrm>
              <a:off x="3390137" y="4348733"/>
              <a:ext cx="2651760" cy="1259205"/>
            </a:xfrm>
            <a:custGeom>
              <a:avLst/>
              <a:gdLst/>
              <a:ahLst/>
              <a:cxnLst/>
              <a:rect l="l" t="t" r="r" b="b"/>
              <a:pathLst>
                <a:path w="2651760" h="1259204">
                  <a:moveTo>
                    <a:pt x="2441956" y="0"/>
                  </a:moveTo>
                  <a:lnTo>
                    <a:pt x="209803" y="0"/>
                  </a:lnTo>
                  <a:lnTo>
                    <a:pt x="161712" y="5543"/>
                  </a:lnTo>
                  <a:lnTo>
                    <a:pt x="117558" y="21333"/>
                  </a:lnTo>
                  <a:lnTo>
                    <a:pt x="78602" y="46106"/>
                  </a:lnTo>
                  <a:lnTo>
                    <a:pt x="46106" y="78602"/>
                  </a:lnTo>
                  <a:lnTo>
                    <a:pt x="21333" y="117558"/>
                  </a:lnTo>
                  <a:lnTo>
                    <a:pt x="5543" y="161712"/>
                  </a:lnTo>
                  <a:lnTo>
                    <a:pt x="0" y="209804"/>
                  </a:lnTo>
                  <a:lnTo>
                    <a:pt x="0" y="1049020"/>
                  </a:lnTo>
                  <a:lnTo>
                    <a:pt x="5543" y="1097111"/>
                  </a:lnTo>
                  <a:lnTo>
                    <a:pt x="21333" y="1141265"/>
                  </a:lnTo>
                  <a:lnTo>
                    <a:pt x="46106" y="1180221"/>
                  </a:lnTo>
                  <a:lnTo>
                    <a:pt x="78602" y="1212717"/>
                  </a:lnTo>
                  <a:lnTo>
                    <a:pt x="117558" y="1237490"/>
                  </a:lnTo>
                  <a:lnTo>
                    <a:pt x="161712" y="1253280"/>
                  </a:lnTo>
                  <a:lnTo>
                    <a:pt x="209803" y="1258824"/>
                  </a:lnTo>
                  <a:lnTo>
                    <a:pt x="2441956" y="1258824"/>
                  </a:lnTo>
                  <a:lnTo>
                    <a:pt x="2490047" y="1253280"/>
                  </a:lnTo>
                  <a:lnTo>
                    <a:pt x="2534201" y="1237490"/>
                  </a:lnTo>
                  <a:lnTo>
                    <a:pt x="2573157" y="1212717"/>
                  </a:lnTo>
                  <a:lnTo>
                    <a:pt x="2605653" y="1180221"/>
                  </a:lnTo>
                  <a:lnTo>
                    <a:pt x="2630426" y="1141265"/>
                  </a:lnTo>
                  <a:lnTo>
                    <a:pt x="2646216" y="1097111"/>
                  </a:lnTo>
                  <a:lnTo>
                    <a:pt x="2651760" y="1049020"/>
                  </a:lnTo>
                  <a:lnTo>
                    <a:pt x="2651760" y="209804"/>
                  </a:lnTo>
                  <a:lnTo>
                    <a:pt x="2646216" y="161712"/>
                  </a:lnTo>
                  <a:lnTo>
                    <a:pt x="2630426" y="117558"/>
                  </a:lnTo>
                  <a:lnTo>
                    <a:pt x="2605653" y="78602"/>
                  </a:lnTo>
                  <a:lnTo>
                    <a:pt x="2573157" y="46106"/>
                  </a:lnTo>
                  <a:lnTo>
                    <a:pt x="2534201" y="21333"/>
                  </a:lnTo>
                  <a:lnTo>
                    <a:pt x="2490047" y="5543"/>
                  </a:lnTo>
                  <a:lnTo>
                    <a:pt x="24419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90137" y="4348733"/>
              <a:ext cx="2651760" cy="1259205"/>
            </a:xfrm>
            <a:custGeom>
              <a:avLst/>
              <a:gdLst/>
              <a:ahLst/>
              <a:cxnLst/>
              <a:rect l="l" t="t" r="r" b="b"/>
              <a:pathLst>
                <a:path w="2651760" h="1259204">
                  <a:moveTo>
                    <a:pt x="0" y="209804"/>
                  </a:moveTo>
                  <a:lnTo>
                    <a:pt x="5543" y="161712"/>
                  </a:lnTo>
                  <a:lnTo>
                    <a:pt x="21333" y="117558"/>
                  </a:lnTo>
                  <a:lnTo>
                    <a:pt x="46106" y="78602"/>
                  </a:lnTo>
                  <a:lnTo>
                    <a:pt x="78602" y="46106"/>
                  </a:lnTo>
                  <a:lnTo>
                    <a:pt x="117558" y="21333"/>
                  </a:lnTo>
                  <a:lnTo>
                    <a:pt x="161712" y="5543"/>
                  </a:lnTo>
                  <a:lnTo>
                    <a:pt x="209803" y="0"/>
                  </a:lnTo>
                  <a:lnTo>
                    <a:pt x="2441956" y="0"/>
                  </a:lnTo>
                  <a:lnTo>
                    <a:pt x="2490047" y="5543"/>
                  </a:lnTo>
                  <a:lnTo>
                    <a:pt x="2534201" y="21333"/>
                  </a:lnTo>
                  <a:lnTo>
                    <a:pt x="2573157" y="46106"/>
                  </a:lnTo>
                  <a:lnTo>
                    <a:pt x="2605653" y="78602"/>
                  </a:lnTo>
                  <a:lnTo>
                    <a:pt x="2630426" y="117558"/>
                  </a:lnTo>
                  <a:lnTo>
                    <a:pt x="2646216" y="161712"/>
                  </a:lnTo>
                  <a:lnTo>
                    <a:pt x="2651760" y="209804"/>
                  </a:lnTo>
                  <a:lnTo>
                    <a:pt x="2651760" y="1049020"/>
                  </a:lnTo>
                  <a:lnTo>
                    <a:pt x="2646216" y="1097111"/>
                  </a:lnTo>
                  <a:lnTo>
                    <a:pt x="2630426" y="1141265"/>
                  </a:lnTo>
                  <a:lnTo>
                    <a:pt x="2605653" y="1180221"/>
                  </a:lnTo>
                  <a:lnTo>
                    <a:pt x="2573157" y="1212717"/>
                  </a:lnTo>
                  <a:lnTo>
                    <a:pt x="2534201" y="1237490"/>
                  </a:lnTo>
                  <a:lnTo>
                    <a:pt x="2490047" y="1253280"/>
                  </a:lnTo>
                  <a:lnTo>
                    <a:pt x="2441956" y="1258824"/>
                  </a:lnTo>
                  <a:lnTo>
                    <a:pt x="209803" y="1258824"/>
                  </a:lnTo>
                  <a:lnTo>
                    <a:pt x="161712" y="1253280"/>
                  </a:lnTo>
                  <a:lnTo>
                    <a:pt x="117558" y="1237490"/>
                  </a:lnTo>
                  <a:lnTo>
                    <a:pt x="78602" y="1212717"/>
                  </a:lnTo>
                  <a:lnTo>
                    <a:pt x="46106" y="1180221"/>
                  </a:lnTo>
                  <a:lnTo>
                    <a:pt x="21333" y="1141265"/>
                  </a:lnTo>
                  <a:lnTo>
                    <a:pt x="5543" y="1097111"/>
                  </a:lnTo>
                  <a:lnTo>
                    <a:pt x="0" y="1049020"/>
                  </a:lnTo>
                  <a:lnTo>
                    <a:pt x="0" y="209804"/>
                  </a:lnTo>
                  <a:close/>
                </a:path>
              </a:pathLst>
            </a:custGeom>
            <a:ln w="28956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536822" y="4599583"/>
            <a:ext cx="2358390" cy="607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75"/>
              </a:lnSpc>
            </a:pPr>
            <a:r>
              <a:rPr sz="3000" b="1" dirty="0">
                <a:latin typeface="Calibri"/>
                <a:cs typeface="Calibri"/>
              </a:rPr>
              <a:t>2.</a:t>
            </a:r>
            <a:r>
              <a:rPr sz="3000" b="1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Carbon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black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automatic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latin typeface="Calibri"/>
                <a:cs typeface="Calibri"/>
              </a:rPr>
              <a:t>load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into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hopper.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04203" y="1539239"/>
            <a:ext cx="2677668" cy="2677668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6210300" y="4334255"/>
            <a:ext cx="2680970" cy="1287780"/>
            <a:chOff x="6210300" y="4334255"/>
            <a:chExt cx="2680970" cy="1287780"/>
          </a:xfrm>
        </p:grpSpPr>
        <p:sp>
          <p:nvSpPr>
            <p:cNvPr id="15" name="object 15"/>
            <p:cNvSpPr/>
            <p:nvPr/>
          </p:nvSpPr>
          <p:spPr>
            <a:xfrm>
              <a:off x="6224777" y="4348733"/>
              <a:ext cx="2651760" cy="1259205"/>
            </a:xfrm>
            <a:custGeom>
              <a:avLst/>
              <a:gdLst/>
              <a:ahLst/>
              <a:cxnLst/>
              <a:rect l="l" t="t" r="r" b="b"/>
              <a:pathLst>
                <a:path w="2651759" h="1259204">
                  <a:moveTo>
                    <a:pt x="2441955" y="0"/>
                  </a:moveTo>
                  <a:lnTo>
                    <a:pt x="209804" y="0"/>
                  </a:lnTo>
                  <a:lnTo>
                    <a:pt x="161712" y="5543"/>
                  </a:lnTo>
                  <a:lnTo>
                    <a:pt x="117558" y="21333"/>
                  </a:lnTo>
                  <a:lnTo>
                    <a:pt x="78602" y="46106"/>
                  </a:lnTo>
                  <a:lnTo>
                    <a:pt x="46106" y="78602"/>
                  </a:lnTo>
                  <a:lnTo>
                    <a:pt x="21333" y="117558"/>
                  </a:lnTo>
                  <a:lnTo>
                    <a:pt x="5543" y="161712"/>
                  </a:lnTo>
                  <a:lnTo>
                    <a:pt x="0" y="209804"/>
                  </a:lnTo>
                  <a:lnTo>
                    <a:pt x="0" y="1049020"/>
                  </a:lnTo>
                  <a:lnTo>
                    <a:pt x="5543" y="1097111"/>
                  </a:lnTo>
                  <a:lnTo>
                    <a:pt x="21333" y="1141265"/>
                  </a:lnTo>
                  <a:lnTo>
                    <a:pt x="46106" y="1180221"/>
                  </a:lnTo>
                  <a:lnTo>
                    <a:pt x="78602" y="1212717"/>
                  </a:lnTo>
                  <a:lnTo>
                    <a:pt x="117558" y="1237490"/>
                  </a:lnTo>
                  <a:lnTo>
                    <a:pt x="161712" y="1253280"/>
                  </a:lnTo>
                  <a:lnTo>
                    <a:pt x="209804" y="1258824"/>
                  </a:lnTo>
                  <a:lnTo>
                    <a:pt x="2441955" y="1258824"/>
                  </a:lnTo>
                  <a:lnTo>
                    <a:pt x="2490047" y="1253280"/>
                  </a:lnTo>
                  <a:lnTo>
                    <a:pt x="2534201" y="1237490"/>
                  </a:lnTo>
                  <a:lnTo>
                    <a:pt x="2573157" y="1212717"/>
                  </a:lnTo>
                  <a:lnTo>
                    <a:pt x="2605653" y="1180221"/>
                  </a:lnTo>
                  <a:lnTo>
                    <a:pt x="2630426" y="1141265"/>
                  </a:lnTo>
                  <a:lnTo>
                    <a:pt x="2646216" y="1097111"/>
                  </a:lnTo>
                  <a:lnTo>
                    <a:pt x="2651760" y="1049020"/>
                  </a:lnTo>
                  <a:lnTo>
                    <a:pt x="2651760" y="209804"/>
                  </a:lnTo>
                  <a:lnTo>
                    <a:pt x="2646216" y="161712"/>
                  </a:lnTo>
                  <a:lnTo>
                    <a:pt x="2630426" y="117558"/>
                  </a:lnTo>
                  <a:lnTo>
                    <a:pt x="2605653" y="78602"/>
                  </a:lnTo>
                  <a:lnTo>
                    <a:pt x="2573157" y="46106"/>
                  </a:lnTo>
                  <a:lnTo>
                    <a:pt x="2534201" y="21333"/>
                  </a:lnTo>
                  <a:lnTo>
                    <a:pt x="2490047" y="5543"/>
                  </a:lnTo>
                  <a:lnTo>
                    <a:pt x="24419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24777" y="4348733"/>
              <a:ext cx="2651760" cy="1259205"/>
            </a:xfrm>
            <a:custGeom>
              <a:avLst/>
              <a:gdLst/>
              <a:ahLst/>
              <a:cxnLst/>
              <a:rect l="l" t="t" r="r" b="b"/>
              <a:pathLst>
                <a:path w="2651759" h="1259204">
                  <a:moveTo>
                    <a:pt x="0" y="209804"/>
                  </a:moveTo>
                  <a:lnTo>
                    <a:pt x="5543" y="161712"/>
                  </a:lnTo>
                  <a:lnTo>
                    <a:pt x="21333" y="117558"/>
                  </a:lnTo>
                  <a:lnTo>
                    <a:pt x="46106" y="78602"/>
                  </a:lnTo>
                  <a:lnTo>
                    <a:pt x="78602" y="46106"/>
                  </a:lnTo>
                  <a:lnTo>
                    <a:pt x="117558" y="21333"/>
                  </a:lnTo>
                  <a:lnTo>
                    <a:pt x="161712" y="5543"/>
                  </a:lnTo>
                  <a:lnTo>
                    <a:pt x="209804" y="0"/>
                  </a:lnTo>
                  <a:lnTo>
                    <a:pt x="2441955" y="0"/>
                  </a:lnTo>
                  <a:lnTo>
                    <a:pt x="2490047" y="5543"/>
                  </a:lnTo>
                  <a:lnTo>
                    <a:pt x="2534201" y="21333"/>
                  </a:lnTo>
                  <a:lnTo>
                    <a:pt x="2573157" y="46106"/>
                  </a:lnTo>
                  <a:lnTo>
                    <a:pt x="2605653" y="78602"/>
                  </a:lnTo>
                  <a:lnTo>
                    <a:pt x="2630426" y="117558"/>
                  </a:lnTo>
                  <a:lnTo>
                    <a:pt x="2646216" y="161712"/>
                  </a:lnTo>
                  <a:lnTo>
                    <a:pt x="2651760" y="209804"/>
                  </a:lnTo>
                  <a:lnTo>
                    <a:pt x="2651760" y="1049020"/>
                  </a:lnTo>
                  <a:lnTo>
                    <a:pt x="2646216" y="1097111"/>
                  </a:lnTo>
                  <a:lnTo>
                    <a:pt x="2630426" y="1141265"/>
                  </a:lnTo>
                  <a:lnTo>
                    <a:pt x="2605653" y="1180221"/>
                  </a:lnTo>
                  <a:lnTo>
                    <a:pt x="2573157" y="1212717"/>
                  </a:lnTo>
                  <a:lnTo>
                    <a:pt x="2534201" y="1237490"/>
                  </a:lnTo>
                  <a:lnTo>
                    <a:pt x="2490047" y="1253280"/>
                  </a:lnTo>
                  <a:lnTo>
                    <a:pt x="2441955" y="1258824"/>
                  </a:lnTo>
                  <a:lnTo>
                    <a:pt x="209804" y="1258824"/>
                  </a:lnTo>
                  <a:lnTo>
                    <a:pt x="161712" y="1253280"/>
                  </a:lnTo>
                  <a:lnTo>
                    <a:pt x="117558" y="1237490"/>
                  </a:lnTo>
                  <a:lnTo>
                    <a:pt x="78602" y="1212717"/>
                  </a:lnTo>
                  <a:lnTo>
                    <a:pt x="46106" y="1180221"/>
                  </a:lnTo>
                  <a:lnTo>
                    <a:pt x="21333" y="1141265"/>
                  </a:lnTo>
                  <a:lnTo>
                    <a:pt x="5543" y="1097111"/>
                  </a:lnTo>
                  <a:lnTo>
                    <a:pt x="0" y="1049020"/>
                  </a:lnTo>
                  <a:lnTo>
                    <a:pt x="0" y="209804"/>
                  </a:lnTo>
                  <a:close/>
                </a:path>
              </a:pathLst>
            </a:custGeom>
            <a:ln w="28956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365494" y="4599583"/>
            <a:ext cx="2073910" cy="851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75"/>
              </a:lnSpc>
            </a:pPr>
            <a:r>
              <a:rPr sz="3000" b="1" spc="-20" dirty="0">
                <a:latin typeface="Calibri"/>
                <a:cs typeface="Calibri"/>
              </a:rPr>
              <a:t>3.</a:t>
            </a:r>
            <a:r>
              <a:rPr sz="3000" b="1" spc="-3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Process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oil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load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latin typeface="Calibri"/>
                <a:cs typeface="Calibri"/>
              </a:rPr>
              <a:t>automatic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into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weighing </a:t>
            </a:r>
            <a:r>
              <a:rPr sz="1600" dirty="0">
                <a:latin typeface="Calibri"/>
                <a:cs typeface="Calibri"/>
              </a:rPr>
              <a:t>scale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ready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inject.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63228" y="1539239"/>
            <a:ext cx="2679192" cy="2677668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9063228" y="4334255"/>
            <a:ext cx="2680970" cy="1287780"/>
            <a:chOff x="9063228" y="4334255"/>
            <a:chExt cx="2680970" cy="1287780"/>
          </a:xfrm>
        </p:grpSpPr>
        <p:sp>
          <p:nvSpPr>
            <p:cNvPr id="20" name="object 20"/>
            <p:cNvSpPr/>
            <p:nvPr/>
          </p:nvSpPr>
          <p:spPr>
            <a:xfrm>
              <a:off x="9077706" y="4348733"/>
              <a:ext cx="2651760" cy="1259205"/>
            </a:xfrm>
            <a:custGeom>
              <a:avLst/>
              <a:gdLst/>
              <a:ahLst/>
              <a:cxnLst/>
              <a:rect l="l" t="t" r="r" b="b"/>
              <a:pathLst>
                <a:path w="2651759" h="1259204">
                  <a:moveTo>
                    <a:pt x="2441955" y="0"/>
                  </a:moveTo>
                  <a:lnTo>
                    <a:pt x="209803" y="0"/>
                  </a:lnTo>
                  <a:lnTo>
                    <a:pt x="161712" y="5543"/>
                  </a:lnTo>
                  <a:lnTo>
                    <a:pt x="117558" y="21333"/>
                  </a:lnTo>
                  <a:lnTo>
                    <a:pt x="78602" y="46106"/>
                  </a:lnTo>
                  <a:lnTo>
                    <a:pt x="46106" y="78602"/>
                  </a:lnTo>
                  <a:lnTo>
                    <a:pt x="21333" y="117558"/>
                  </a:lnTo>
                  <a:lnTo>
                    <a:pt x="5543" y="161712"/>
                  </a:lnTo>
                  <a:lnTo>
                    <a:pt x="0" y="209804"/>
                  </a:lnTo>
                  <a:lnTo>
                    <a:pt x="0" y="1049020"/>
                  </a:lnTo>
                  <a:lnTo>
                    <a:pt x="5543" y="1097111"/>
                  </a:lnTo>
                  <a:lnTo>
                    <a:pt x="21333" y="1141265"/>
                  </a:lnTo>
                  <a:lnTo>
                    <a:pt x="46106" y="1180221"/>
                  </a:lnTo>
                  <a:lnTo>
                    <a:pt x="78602" y="1212717"/>
                  </a:lnTo>
                  <a:lnTo>
                    <a:pt x="117558" y="1237490"/>
                  </a:lnTo>
                  <a:lnTo>
                    <a:pt x="161712" y="1253280"/>
                  </a:lnTo>
                  <a:lnTo>
                    <a:pt x="209803" y="1258824"/>
                  </a:lnTo>
                  <a:lnTo>
                    <a:pt x="2441955" y="1258824"/>
                  </a:lnTo>
                  <a:lnTo>
                    <a:pt x="2490047" y="1253280"/>
                  </a:lnTo>
                  <a:lnTo>
                    <a:pt x="2534201" y="1237490"/>
                  </a:lnTo>
                  <a:lnTo>
                    <a:pt x="2573157" y="1212717"/>
                  </a:lnTo>
                  <a:lnTo>
                    <a:pt x="2605653" y="1180221"/>
                  </a:lnTo>
                  <a:lnTo>
                    <a:pt x="2630426" y="1141265"/>
                  </a:lnTo>
                  <a:lnTo>
                    <a:pt x="2646216" y="1097111"/>
                  </a:lnTo>
                  <a:lnTo>
                    <a:pt x="2651760" y="1049020"/>
                  </a:lnTo>
                  <a:lnTo>
                    <a:pt x="2651760" y="209804"/>
                  </a:lnTo>
                  <a:lnTo>
                    <a:pt x="2646216" y="161712"/>
                  </a:lnTo>
                  <a:lnTo>
                    <a:pt x="2630426" y="117558"/>
                  </a:lnTo>
                  <a:lnTo>
                    <a:pt x="2605653" y="78602"/>
                  </a:lnTo>
                  <a:lnTo>
                    <a:pt x="2573157" y="46106"/>
                  </a:lnTo>
                  <a:lnTo>
                    <a:pt x="2534201" y="21333"/>
                  </a:lnTo>
                  <a:lnTo>
                    <a:pt x="2490047" y="5543"/>
                  </a:lnTo>
                  <a:lnTo>
                    <a:pt x="24419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077706" y="4348733"/>
              <a:ext cx="2651760" cy="1259205"/>
            </a:xfrm>
            <a:custGeom>
              <a:avLst/>
              <a:gdLst/>
              <a:ahLst/>
              <a:cxnLst/>
              <a:rect l="l" t="t" r="r" b="b"/>
              <a:pathLst>
                <a:path w="2651759" h="1259204">
                  <a:moveTo>
                    <a:pt x="0" y="209804"/>
                  </a:moveTo>
                  <a:lnTo>
                    <a:pt x="5543" y="161712"/>
                  </a:lnTo>
                  <a:lnTo>
                    <a:pt x="21333" y="117558"/>
                  </a:lnTo>
                  <a:lnTo>
                    <a:pt x="46106" y="78602"/>
                  </a:lnTo>
                  <a:lnTo>
                    <a:pt x="78602" y="46106"/>
                  </a:lnTo>
                  <a:lnTo>
                    <a:pt x="117558" y="21333"/>
                  </a:lnTo>
                  <a:lnTo>
                    <a:pt x="161712" y="5543"/>
                  </a:lnTo>
                  <a:lnTo>
                    <a:pt x="209803" y="0"/>
                  </a:lnTo>
                  <a:lnTo>
                    <a:pt x="2441955" y="0"/>
                  </a:lnTo>
                  <a:lnTo>
                    <a:pt x="2490047" y="5543"/>
                  </a:lnTo>
                  <a:lnTo>
                    <a:pt x="2534201" y="21333"/>
                  </a:lnTo>
                  <a:lnTo>
                    <a:pt x="2573157" y="46106"/>
                  </a:lnTo>
                  <a:lnTo>
                    <a:pt x="2605653" y="78602"/>
                  </a:lnTo>
                  <a:lnTo>
                    <a:pt x="2630426" y="117558"/>
                  </a:lnTo>
                  <a:lnTo>
                    <a:pt x="2646216" y="161712"/>
                  </a:lnTo>
                  <a:lnTo>
                    <a:pt x="2651760" y="209804"/>
                  </a:lnTo>
                  <a:lnTo>
                    <a:pt x="2651760" y="1049020"/>
                  </a:lnTo>
                  <a:lnTo>
                    <a:pt x="2646216" y="1097111"/>
                  </a:lnTo>
                  <a:lnTo>
                    <a:pt x="2630426" y="1141265"/>
                  </a:lnTo>
                  <a:lnTo>
                    <a:pt x="2605653" y="1180221"/>
                  </a:lnTo>
                  <a:lnTo>
                    <a:pt x="2573157" y="1212717"/>
                  </a:lnTo>
                  <a:lnTo>
                    <a:pt x="2534201" y="1237490"/>
                  </a:lnTo>
                  <a:lnTo>
                    <a:pt x="2490047" y="1253280"/>
                  </a:lnTo>
                  <a:lnTo>
                    <a:pt x="2441955" y="1258824"/>
                  </a:lnTo>
                  <a:lnTo>
                    <a:pt x="209803" y="1258824"/>
                  </a:lnTo>
                  <a:lnTo>
                    <a:pt x="161712" y="1253280"/>
                  </a:lnTo>
                  <a:lnTo>
                    <a:pt x="117558" y="1237490"/>
                  </a:lnTo>
                  <a:lnTo>
                    <a:pt x="78602" y="1212717"/>
                  </a:lnTo>
                  <a:lnTo>
                    <a:pt x="46106" y="1180221"/>
                  </a:lnTo>
                  <a:lnTo>
                    <a:pt x="21333" y="1141265"/>
                  </a:lnTo>
                  <a:lnTo>
                    <a:pt x="5543" y="1097111"/>
                  </a:lnTo>
                  <a:lnTo>
                    <a:pt x="0" y="1049020"/>
                  </a:lnTo>
                  <a:lnTo>
                    <a:pt x="0" y="209804"/>
                  </a:lnTo>
                  <a:close/>
                </a:path>
              </a:pathLst>
            </a:custGeom>
            <a:ln w="28956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218421" y="4599583"/>
            <a:ext cx="2188845" cy="851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75"/>
              </a:lnSpc>
            </a:pPr>
            <a:r>
              <a:rPr sz="3000" b="1" spc="-20" dirty="0">
                <a:latin typeface="Calibri"/>
                <a:cs typeface="Calibri"/>
              </a:rPr>
              <a:t>4.</a:t>
            </a:r>
            <a:r>
              <a:rPr sz="3000" b="1" spc="-3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Mixing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start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according</a:t>
            </a:r>
            <a:endParaRPr sz="1600">
              <a:latin typeface="Calibri"/>
              <a:cs typeface="Calibri"/>
            </a:endParaRPr>
          </a:p>
          <a:p>
            <a:pPr marL="12700" marR="4318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latin typeface="Calibri"/>
                <a:cs typeface="Calibri"/>
              </a:rPr>
              <a:t>to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its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programmed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speed, </a:t>
            </a:r>
            <a:r>
              <a:rPr sz="1600" dirty="0">
                <a:latin typeface="Calibri"/>
                <a:cs typeface="Calibri"/>
              </a:rPr>
              <a:t>time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&amp;</a:t>
            </a:r>
            <a:r>
              <a:rPr sz="1600" spc="-10" dirty="0">
                <a:latin typeface="Calibri"/>
                <a:cs typeface="Calibri"/>
              </a:rPr>
              <a:t> temperature.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D0E6CF-61D4-37DD-EE7C-5DDFCB888B57}"/>
              </a:ext>
            </a:extLst>
          </p:cNvPr>
          <p:cNvSpPr/>
          <p:nvPr/>
        </p:nvSpPr>
        <p:spPr>
          <a:xfrm>
            <a:off x="8580804" y="0"/>
            <a:ext cx="3611196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4" name="object 55">
            <a:extLst>
              <a:ext uri="{FF2B5EF4-FFF2-40B4-BE49-F238E27FC236}">
                <a16:creationId xmlns:a16="http://schemas.microsoft.com/office/drawing/2014/main" id="{B2B1758B-8DF9-A06D-5BAB-8BD8085EF9F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84487" y="220566"/>
            <a:ext cx="1685290" cy="93849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63228" y="1539239"/>
            <a:ext cx="2679192" cy="26776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4203" y="1539239"/>
            <a:ext cx="2685288" cy="26776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43655" y="1539239"/>
            <a:ext cx="2679192" cy="26776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4631" y="1539239"/>
            <a:ext cx="2677668" cy="267766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4220" y="168655"/>
            <a:ext cx="8236584" cy="918918"/>
          </a:xfrm>
          <a:prstGeom prst="rect">
            <a:avLst/>
          </a:prstGeom>
        </p:spPr>
        <p:txBody>
          <a:bodyPr vert="horz" wrap="square" lIns="0" tIns="300431" rIns="0" bIns="0" rtlCol="0">
            <a:spAutoFit/>
          </a:bodyPr>
          <a:lstStyle/>
          <a:p>
            <a:pPr marL="25654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latin typeface="Impact" panose="020B0806030902050204" pitchFamily="34" charset="0"/>
              </a:rPr>
              <a:t>Process</a:t>
            </a:r>
            <a:r>
              <a:rPr sz="4000" spc="-30" dirty="0">
                <a:latin typeface="Impact" panose="020B0806030902050204" pitchFamily="34" charset="0"/>
              </a:rPr>
              <a:t> </a:t>
            </a:r>
            <a:r>
              <a:rPr sz="4000" spc="-20" dirty="0">
                <a:latin typeface="Impact" panose="020B0806030902050204" pitchFamily="34" charset="0"/>
              </a:rPr>
              <a:t>Flow</a:t>
            </a:r>
            <a:endParaRPr sz="4000" dirty="0">
              <a:latin typeface="Impact" panose="020B0806030902050204" pitchFamily="34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83108" y="4334255"/>
            <a:ext cx="2680970" cy="1588135"/>
            <a:chOff x="483108" y="4334255"/>
            <a:chExt cx="2680970" cy="1588135"/>
          </a:xfrm>
        </p:grpSpPr>
        <p:sp>
          <p:nvSpPr>
            <p:cNvPr id="8" name="object 8"/>
            <p:cNvSpPr/>
            <p:nvPr/>
          </p:nvSpPr>
          <p:spPr>
            <a:xfrm>
              <a:off x="497586" y="4348733"/>
              <a:ext cx="2651760" cy="1559560"/>
            </a:xfrm>
            <a:custGeom>
              <a:avLst/>
              <a:gdLst/>
              <a:ahLst/>
              <a:cxnLst/>
              <a:rect l="l" t="t" r="r" b="b"/>
              <a:pathLst>
                <a:path w="2651760" h="1559560">
                  <a:moveTo>
                    <a:pt x="2391918" y="0"/>
                  </a:moveTo>
                  <a:lnTo>
                    <a:pt x="259842" y="0"/>
                  </a:lnTo>
                  <a:lnTo>
                    <a:pt x="213134" y="4186"/>
                  </a:lnTo>
                  <a:lnTo>
                    <a:pt x="169173" y="16256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6" y="169173"/>
                  </a:lnTo>
                  <a:lnTo>
                    <a:pt x="4186" y="213134"/>
                  </a:lnTo>
                  <a:lnTo>
                    <a:pt x="0" y="259842"/>
                  </a:lnTo>
                  <a:lnTo>
                    <a:pt x="0" y="1299210"/>
                  </a:lnTo>
                  <a:lnTo>
                    <a:pt x="4186" y="1345917"/>
                  </a:lnTo>
                  <a:lnTo>
                    <a:pt x="16255" y="1389878"/>
                  </a:lnTo>
                  <a:lnTo>
                    <a:pt x="35475" y="1430358"/>
                  </a:lnTo>
                  <a:lnTo>
                    <a:pt x="61110" y="1466624"/>
                  </a:lnTo>
                  <a:lnTo>
                    <a:pt x="92427" y="1497941"/>
                  </a:lnTo>
                  <a:lnTo>
                    <a:pt x="128693" y="1523576"/>
                  </a:lnTo>
                  <a:lnTo>
                    <a:pt x="169173" y="1542796"/>
                  </a:lnTo>
                  <a:lnTo>
                    <a:pt x="213134" y="1554865"/>
                  </a:lnTo>
                  <a:lnTo>
                    <a:pt x="259842" y="1559052"/>
                  </a:lnTo>
                  <a:lnTo>
                    <a:pt x="2391918" y="1559052"/>
                  </a:lnTo>
                  <a:lnTo>
                    <a:pt x="2438625" y="1554865"/>
                  </a:lnTo>
                  <a:lnTo>
                    <a:pt x="2482586" y="1542796"/>
                  </a:lnTo>
                  <a:lnTo>
                    <a:pt x="2523066" y="1523576"/>
                  </a:lnTo>
                  <a:lnTo>
                    <a:pt x="2559332" y="1497941"/>
                  </a:lnTo>
                  <a:lnTo>
                    <a:pt x="2590649" y="1466624"/>
                  </a:lnTo>
                  <a:lnTo>
                    <a:pt x="2616284" y="1430358"/>
                  </a:lnTo>
                  <a:lnTo>
                    <a:pt x="2635504" y="1389878"/>
                  </a:lnTo>
                  <a:lnTo>
                    <a:pt x="2647573" y="1345917"/>
                  </a:lnTo>
                  <a:lnTo>
                    <a:pt x="2651760" y="1299210"/>
                  </a:lnTo>
                  <a:lnTo>
                    <a:pt x="2651760" y="259842"/>
                  </a:lnTo>
                  <a:lnTo>
                    <a:pt x="2647573" y="213134"/>
                  </a:lnTo>
                  <a:lnTo>
                    <a:pt x="2635503" y="169173"/>
                  </a:lnTo>
                  <a:lnTo>
                    <a:pt x="2616284" y="128693"/>
                  </a:lnTo>
                  <a:lnTo>
                    <a:pt x="2590649" y="92427"/>
                  </a:lnTo>
                  <a:lnTo>
                    <a:pt x="2559332" y="61110"/>
                  </a:lnTo>
                  <a:lnTo>
                    <a:pt x="2523066" y="35475"/>
                  </a:lnTo>
                  <a:lnTo>
                    <a:pt x="2482586" y="16256"/>
                  </a:lnTo>
                  <a:lnTo>
                    <a:pt x="2438625" y="4186"/>
                  </a:lnTo>
                  <a:lnTo>
                    <a:pt x="2391918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7586" y="4348733"/>
              <a:ext cx="2651760" cy="1559560"/>
            </a:xfrm>
            <a:custGeom>
              <a:avLst/>
              <a:gdLst/>
              <a:ahLst/>
              <a:cxnLst/>
              <a:rect l="l" t="t" r="r" b="b"/>
              <a:pathLst>
                <a:path w="2651760" h="1559560">
                  <a:moveTo>
                    <a:pt x="0" y="259842"/>
                  </a:moveTo>
                  <a:lnTo>
                    <a:pt x="4186" y="213134"/>
                  </a:lnTo>
                  <a:lnTo>
                    <a:pt x="16256" y="169173"/>
                  </a:lnTo>
                  <a:lnTo>
                    <a:pt x="35475" y="128693"/>
                  </a:lnTo>
                  <a:lnTo>
                    <a:pt x="61110" y="92427"/>
                  </a:lnTo>
                  <a:lnTo>
                    <a:pt x="92427" y="61110"/>
                  </a:lnTo>
                  <a:lnTo>
                    <a:pt x="128693" y="35475"/>
                  </a:lnTo>
                  <a:lnTo>
                    <a:pt x="169173" y="16256"/>
                  </a:lnTo>
                  <a:lnTo>
                    <a:pt x="213134" y="4186"/>
                  </a:lnTo>
                  <a:lnTo>
                    <a:pt x="259842" y="0"/>
                  </a:lnTo>
                  <a:lnTo>
                    <a:pt x="2391918" y="0"/>
                  </a:lnTo>
                  <a:lnTo>
                    <a:pt x="2438625" y="4186"/>
                  </a:lnTo>
                  <a:lnTo>
                    <a:pt x="2482586" y="16256"/>
                  </a:lnTo>
                  <a:lnTo>
                    <a:pt x="2523066" y="35475"/>
                  </a:lnTo>
                  <a:lnTo>
                    <a:pt x="2559332" y="61110"/>
                  </a:lnTo>
                  <a:lnTo>
                    <a:pt x="2590649" y="92427"/>
                  </a:lnTo>
                  <a:lnTo>
                    <a:pt x="2616284" y="128693"/>
                  </a:lnTo>
                  <a:lnTo>
                    <a:pt x="2635503" y="169173"/>
                  </a:lnTo>
                  <a:lnTo>
                    <a:pt x="2647573" y="213134"/>
                  </a:lnTo>
                  <a:lnTo>
                    <a:pt x="2651760" y="259842"/>
                  </a:lnTo>
                  <a:lnTo>
                    <a:pt x="2651760" y="1299210"/>
                  </a:lnTo>
                  <a:lnTo>
                    <a:pt x="2647573" y="1345917"/>
                  </a:lnTo>
                  <a:lnTo>
                    <a:pt x="2635504" y="1389878"/>
                  </a:lnTo>
                  <a:lnTo>
                    <a:pt x="2616284" y="1430358"/>
                  </a:lnTo>
                  <a:lnTo>
                    <a:pt x="2590649" y="1466624"/>
                  </a:lnTo>
                  <a:lnTo>
                    <a:pt x="2559332" y="1497941"/>
                  </a:lnTo>
                  <a:lnTo>
                    <a:pt x="2523066" y="1523576"/>
                  </a:lnTo>
                  <a:lnTo>
                    <a:pt x="2482586" y="1542796"/>
                  </a:lnTo>
                  <a:lnTo>
                    <a:pt x="2438625" y="1554865"/>
                  </a:lnTo>
                  <a:lnTo>
                    <a:pt x="2391918" y="1559052"/>
                  </a:lnTo>
                  <a:lnTo>
                    <a:pt x="259842" y="1559052"/>
                  </a:lnTo>
                  <a:lnTo>
                    <a:pt x="213134" y="1554865"/>
                  </a:lnTo>
                  <a:lnTo>
                    <a:pt x="169173" y="1542796"/>
                  </a:lnTo>
                  <a:lnTo>
                    <a:pt x="128693" y="1523576"/>
                  </a:lnTo>
                  <a:lnTo>
                    <a:pt x="92427" y="1497941"/>
                  </a:lnTo>
                  <a:lnTo>
                    <a:pt x="61110" y="1466624"/>
                  </a:lnTo>
                  <a:lnTo>
                    <a:pt x="35475" y="1430358"/>
                  </a:lnTo>
                  <a:lnTo>
                    <a:pt x="16255" y="1389878"/>
                  </a:lnTo>
                  <a:lnTo>
                    <a:pt x="4186" y="1345917"/>
                  </a:lnTo>
                  <a:lnTo>
                    <a:pt x="0" y="1299210"/>
                  </a:lnTo>
                  <a:lnTo>
                    <a:pt x="0" y="259842"/>
                  </a:lnTo>
                  <a:close/>
                </a:path>
              </a:pathLst>
            </a:custGeom>
            <a:ln w="28956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38567" y="4627651"/>
            <a:ext cx="2169795" cy="852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75"/>
              </a:lnSpc>
            </a:pPr>
            <a:r>
              <a:rPr sz="3000" b="1" dirty="0">
                <a:latin typeface="Calibri"/>
                <a:cs typeface="Calibri"/>
              </a:rPr>
              <a:t>5.</a:t>
            </a:r>
            <a:r>
              <a:rPr sz="3000" b="1" spc="-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Mixed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rubber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35" dirty="0">
                <a:latin typeface="Calibri"/>
                <a:cs typeface="Calibri"/>
              </a:rPr>
              <a:t>is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dropped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onto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84”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mill </a:t>
            </a:r>
            <a:r>
              <a:rPr sz="1600" dirty="0">
                <a:latin typeface="Calibri"/>
                <a:cs typeface="Calibri"/>
              </a:rPr>
              <a:t>for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cooling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&amp;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blending.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375659" y="4334255"/>
            <a:ext cx="2680970" cy="1588135"/>
            <a:chOff x="3375659" y="4334255"/>
            <a:chExt cx="2680970" cy="1588135"/>
          </a:xfrm>
        </p:grpSpPr>
        <p:sp>
          <p:nvSpPr>
            <p:cNvPr id="12" name="object 12"/>
            <p:cNvSpPr/>
            <p:nvPr/>
          </p:nvSpPr>
          <p:spPr>
            <a:xfrm>
              <a:off x="3390137" y="4348733"/>
              <a:ext cx="2651760" cy="1559560"/>
            </a:xfrm>
            <a:custGeom>
              <a:avLst/>
              <a:gdLst/>
              <a:ahLst/>
              <a:cxnLst/>
              <a:rect l="l" t="t" r="r" b="b"/>
              <a:pathLst>
                <a:path w="2651760" h="1559560">
                  <a:moveTo>
                    <a:pt x="2391917" y="0"/>
                  </a:moveTo>
                  <a:lnTo>
                    <a:pt x="259841" y="0"/>
                  </a:lnTo>
                  <a:lnTo>
                    <a:pt x="213134" y="4186"/>
                  </a:lnTo>
                  <a:lnTo>
                    <a:pt x="169173" y="16256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5" y="169173"/>
                  </a:lnTo>
                  <a:lnTo>
                    <a:pt x="4186" y="213134"/>
                  </a:lnTo>
                  <a:lnTo>
                    <a:pt x="0" y="259842"/>
                  </a:lnTo>
                  <a:lnTo>
                    <a:pt x="0" y="1299210"/>
                  </a:lnTo>
                  <a:lnTo>
                    <a:pt x="4186" y="1345917"/>
                  </a:lnTo>
                  <a:lnTo>
                    <a:pt x="16255" y="1389878"/>
                  </a:lnTo>
                  <a:lnTo>
                    <a:pt x="35475" y="1430358"/>
                  </a:lnTo>
                  <a:lnTo>
                    <a:pt x="61110" y="1466624"/>
                  </a:lnTo>
                  <a:lnTo>
                    <a:pt x="92427" y="1497941"/>
                  </a:lnTo>
                  <a:lnTo>
                    <a:pt x="128693" y="1523576"/>
                  </a:lnTo>
                  <a:lnTo>
                    <a:pt x="169173" y="1542796"/>
                  </a:lnTo>
                  <a:lnTo>
                    <a:pt x="213134" y="1554865"/>
                  </a:lnTo>
                  <a:lnTo>
                    <a:pt x="259841" y="1559052"/>
                  </a:lnTo>
                  <a:lnTo>
                    <a:pt x="2391917" y="1559052"/>
                  </a:lnTo>
                  <a:lnTo>
                    <a:pt x="2438625" y="1554865"/>
                  </a:lnTo>
                  <a:lnTo>
                    <a:pt x="2482586" y="1542796"/>
                  </a:lnTo>
                  <a:lnTo>
                    <a:pt x="2523066" y="1523576"/>
                  </a:lnTo>
                  <a:lnTo>
                    <a:pt x="2559332" y="1497941"/>
                  </a:lnTo>
                  <a:lnTo>
                    <a:pt x="2590649" y="1466624"/>
                  </a:lnTo>
                  <a:lnTo>
                    <a:pt x="2616284" y="1430358"/>
                  </a:lnTo>
                  <a:lnTo>
                    <a:pt x="2635504" y="1389878"/>
                  </a:lnTo>
                  <a:lnTo>
                    <a:pt x="2647573" y="1345917"/>
                  </a:lnTo>
                  <a:lnTo>
                    <a:pt x="2651760" y="1299210"/>
                  </a:lnTo>
                  <a:lnTo>
                    <a:pt x="2651760" y="259842"/>
                  </a:lnTo>
                  <a:lnTo>
                    <a:pt x="2647573" y="213134"/>
                  </a:lnTo>
                  <a:lnTo>
                    <a:pt x="2635504" y="169173"/>
                  </a:lnTo>
                  <a:lnTo>
                    <a:pt x="2616284" y="128693"/>
                  </a:lnTo>
                  <a:lnTo>
                    <a:pt x="2590649" y="92427"/>
                  </a:lnTo>
                  <a:lnTo>
                    <a:pt x="2559332" y="61110"/>
                  </a:lnTo>
                  <a:lnTo>
                    <a:pt x="2523066" y="35475"/>
                  </a:lnTo>
                  <a:lnTo>
                    <a:pt x="2482586" y="16256"/>
                  </a:lnTo>
                  <a:lnTo>
                    <a:pt x="2438625" y="4186"/>
                  </a:lnTo>
                  <a:lnTo>
                    <a:pt x="2391917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90137" y="4348733"/>
              <a:ext cx="2651760" cy="1559560"/>
            </a:xfrm>
            <a:custGeom>
              <a:avLst/>
              <a:gdLst/>
              <a:ahLst/>
              <a:cxnLst/>
              <a:rect l="l" t="t" r="r" b="b"/>
              <a:pathLst>
                <a:path w="2651760" h="1559560">
                  <a:moveTo>
                    <a:pt x="0" y="259842"/>
                  </a:moveTo>
                  <a:lnTo>
                    <a:pt x="4186" y="213134"/>
                  </a:lnTo>
                  <a:lnTo>
                    <a:pt x="16255" y="169173"/>
                  </a:lnTo>
                  <a:lnTo>
                    <a:pt x="35475" y="128693"/>
                  </a:lnTo>
                  <a:lnTo>
                    <a:pt x="61110" y="92427"/>
                  </a:lnTo>
                  <a:lnTo>
                    <a:pt x="92427" y="61110"/>
                  </a:lnTo>
                  <a:lnTo>
                    <a:pt x="128693" y="35475"/>
                  </a:lnTo>
                  <a:lnTo>
                    <a:pt x="169173" y="16256"/>
                  </a:lnTo>
                  <a:lnTo>
                    <a:pt x="213134" y="4186"/>
                  </a:lnTo>
                  <a:lnTo>
                    <a:pt x="259841" y="0"/>
                  </a:lnTo>
                  <a:lnTo>
                    <a:pt x="2391917" y="0"/>
                  </a:lnTo>
                  <a:lnTo>
                    <a:pt x="2438625" y="4186"/>
                  </a:lnTo>
                  <a:lnTo>
                    <a:pt x="2482586" y="16256"/>
                  </a:lnTo>
                  <a:lnTo>
                    <a:pt x="2523066" y="35475"/>
                  </a:lnTo>
                  <a:lnTo>
                    <a:pt x="2559332" y="61110"/>
                  </a:lnTo>
                  <a:lnTo>
                    <a:pt x="2590649" y="92427"/>
                  </a:lnTo>
                  <a:lnTo>
                    <a:pt x="2616284" y="128693"/>
                  </a:lnTo>
                  <a:lnTo>
                    <a:pt x="2635504" y="169173"/>
                  </a:lnTo>
                  <a:lnTo>
                    <a:pt x="2647573" y="213134"/>
                  </a:lnTo>
                  <a:lnTo>
                    <a:pt x="2651760" y="259842"/>
                  </a:lnTo>
                  <a:lnTo>
                    <a:pt x="2651760" y="1299210"/>
                  </a:lnTo>
                  <a:lnTo>
                    <a:pt x="2647573" y="1345917"/>
                  </a:lnTo>
                  <a:lnTo>
                    <a:pt x="2635504" y="1389878"/>
                  </a:lnTo>
                  <a:lnTo>
                    <a:pt x="2616284" y="1430358"/>
                  </a:lnTo>
                  <a:lnTo>
                    <a:pt x="2590649" y="1466624"/>
                  </a:lnTo>
                  <a:lnTo>
                    <a:pt x="2559332" y="1497941"/>
                  </a:lnTo>
                  <a:lnTo>
                    <a:pt x="2523066" y="1523576"/>
                  </a:lnTo>
                  <a:lnTo>
                    <a:pt x="2482586" y="1542796"/>
                  </a:lnTo>
                  <a:lnTo>
                    <a:pt x="2438625" y="1554865"/>
                  </a:lnTo>
                  <a:lnTo>
                    <a:pt x="2391917" y="1559052"/>
                  </a:lnTo>
                  <a:lnTo>
                    <a:pt x="259841" y="1559052"/>
                  </a:lnTo>
                  <a:lnTo>
                    <a:pt x="213134" y="1554865"/>
                  </a:lnTo>
                  <a:lnTo>
                    <a:pt x="169173" y="1542796"/>
                  </a:lnTo>
                  <a:lnTo>
                    <a:pt x="128693" y="1523576"/>
                  </a:lnTo>
                  <a:lnTo>
                    <a:pt x="92427" y="1497941"/>
                  </a:lnTo>
                  <a:lnTo>
                    <a:pt x="61110" y="1466624"/>
                  </a:lnTo>
                  <a:lnTo>
                    <a:pt x="35475" y="1430358"/>
                  </a:lnTo>
                  <a:lnTo>
                    <a:pt x="16255" y="1389878"/>
                  </a:lnTo>
                  <a:lnTo>
                    <a:pt x="4186" y="1345917"/>
                  </a:lnTo>
                  <a:lnTo>
                    <a:pt x="0" y="1299210"/>
                  </a:lnTo>
                  <a:lnTo>
                    <a:pt x="0" y="259842"/>
                  </a:lnTo>
                  <a:close/>
                </a:path>
              </a:pathLst>
            </a:custGeom>
            <a:ln w="28956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544570" y="4627651"/>
            <a:ext cx="2322830" cy="1096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75"/>
              </a:lnSpc>
            </a:pPr>
            <a:r>
              <a:rPr sz="3000" b="1" dirty="0">
                <a:latin typeface="Calibri"/>
                <a:cs typeface="Calibri"/>
              </a:rPr>
              <a:t>6.</a:t>
            </a:r>
            <a:r>
              <a:rPr sz="3000" b="1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rubber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sheet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out</a:t>
            </a:r>
            <a:endParaRPr sz="1600" dirty="0">
              <a:latin typeface="Calibri"/>
              <a:cs typeface="Calibri"/>
            </a:endParaRPr>
          </a:p>
          <a:p>
            <a:pPr marL="12700" marR="26924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to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desire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width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and </a:t>
            </a:r>
            <a:r>
              <a:rPr sz="1600" dirty="0">
                <a:latin typeface="Calibri"/>
                <a:cs typeface="Calibri"/>
              </a:rPr>
              <a:t>thickness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transfer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to </a:t>
            </a:r>
            <a:r>
              <a:rPr sz="1600" dirty="0">
                <a:latin typeface="Calibri"/>
                <a:cs typeface="Calibri"/>
              </a:rPr>
              <a:t>batch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off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machine.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210300" y="4334255"/>
            <a:ext cx="2680970" cy="1588135"/>
            <a:chOff x="6210300" y="4334255"/>
            <a:chExt cx="2680970" cy="1588135"/>
          </a:xfrm>
        </p:grpSpPr>
        <p:sp>
          <p:nvSpPr>
            <p:cNvPr id="16" name="object 16"/>
            <p:cNvSpPr/>
            <p:nvPr/>
          </p:nvSpPr>
          <p:spPr>
            <a:xfrm>
              <a:off x="6224777" y="4348733"/>
              <a:ext cx="2651760" cy="1559560"/>
            </a:xfrm>
            <a:custGeom>
              <a:avLst/>
              <a:gdLst/>
              <a:ahLst/>
              <a:cxnLst/>
              <a:rect l="l" t="t" r="r" b="b"/>
              <a:pathLst>
                <a:path w="2651759" h="1559560">
                  <a:moveTo>
                    <a:pt x="2391918" y="0"/>
                  </a:moveTo>
                  <a:lnTo>
                    <a:pt x="259842" y="0"/>
                  </a:lnTo>
                  <a:lnTo>
                    <a:pt x="213134" y="4186"/>
                  </a:lnTo>
                  <a:lnTo>
                    <a:pt x="169173" y="16256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5" y="169173"/>
                  </a:lnTo>
                  <a:lnTo>
                    <a:pt x="4186" y="213134"/>
                  </a:lnTo>
                  <a:lnTo>
                    <a:pt x="0" y="259842"/>
                  </a:lnTo>
                  <a:lnTo>
                    <a:pt x="0" y="1299210"/>
                  </a:lnTo>
                  <a:lnTo>
                    <a:pt x="4186" y="1345917"/>
                  </a:lnTo>
                  <a:lnTo>
                    <a:pt x="16255" y="1389878"/>
                  </a:lnTo>
                  <a:lnTo>
                    <a:pt x="35475" y="1430358"/>
                  </a:lnTo>
                  <a:lnTo>
                    <a:pt x="61110" y="1466624"/>
                  </a:lnTo>
                  <a:lnTo>
                    <a:pt x="92427" y="1497941"/>
                  </a:lnTo>
                  <a:lnTo>
                    <a:pt x="128693" y="1523576"/>
                  </a:lnTo>
                  <a:lnTo>
                    <a:pt x="169173" y="1542796"/>
                  </a:lnTo>
                  <a:lnTo>
                    <a:pt x="213134" y="1554865"/>
                  </a:lnTo>
                  <a:lnTo>
                    <a:pt x="259842" y="1559052"/>
                  </a:lnTo>
                  <a:lnTo>
                    <a:pt x="2391918" y="1559052"/>
                  </a:lnTo>
                  <a:lnTo>
                    <a:pt x="2438625" y="1554865"/>
                  </a:lnTo>
                  <a:lnTo>
                    <a:pt x="2482586" y="1542796"/>
                  </a:lnTo>
                  <a:lnTo>
                    <a:pt x="2523066" y="1523576"/>
                  </a:lnTo>
                  <a:lnTo>
                    <a:pt x="2559332" y="1497941"/>
                  </a:lnTo>
                  <a:lnTo>
                    <a:pt x="2590649" y="1466624"/>
                  </a:lnTo>
                  <a:lnTo>
                    <a:pt x="2616284" y="1430358"/>
                  </a:lnTo>
                  <a:lnTo>
                    <a:pt x="2635504" y="1389878"/>
                  </a:lnTo>
                  <a:lnTo>
                    <a:pt x="2647573" y="1345917"/>
                  </a:lnTo>
                  <a:lnTo>
                    <a:pt x="2651760" y="1299210"/>
                  </a:lnTo>
                  <a:lnTo>
                    <a:pt x="2651760" y="259842"/>
                  </a:lnTo>
                  <a:lnTo>
                    <a:pt x="2647573" y="213134"/>
                  </a:lnTo>
                  <a:lnTo>
                    <a:pt x="2635504" y="169173"/>
                  </a:lnTo>
                  <a:lnTo>
                    <a:pt x="2616284" y="128693"/>
                  </a:lnTo>
                  <a:lnTo>
                    <a:pt x="2590649" y="92427"/>
                  </a:lnTo>
                  <a:lnTo>
                    <a:pt x="2559332" y="61110"/>
                  </a:lnTo>
                  <a:lnTo>
                    <a:pt x="2523066" y="35475"/>
                  </a:lnTo>
                  <a:lnTo>
                    <a:pt x="2482586" y="16256"/>
                  </a:lnTo>
                  <a:lnTo>
                    <a:pt x="2438625" y="4186"/>
                  </a:lnTo>
                  <a:lnTo>
                    <a:pt x="2391918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24777" y="4348733"/>
              <a:ext cx="2651760" cy="1559560"/>
            </a:xfrm>
            <a:custGeom>
              <a:avLst/>
              <a:gdLst/>
              <a:ahLst/>
              <a:cxnLst/>
              <a:rect l="l" t="t" r="r" b="b"/>
              <a:pathLst>
                <a:path w="2651759" h="1559560">
                  <a:moveTo>
                    <a:pt x="0" y="259842"/>
                  </a:moveTo>
                  <a:lnTo>
                    <a:pt x="4186" y="213134"/>
                  </a:lnTo>
                  <a:lnTo>
                    <a:pt x="16255" y="169173"/>
                  </a:lnTo>
                  <a:lnTo>
                    <a:pt x="35475" y="128693"/>
                  </a:lnTo>
                  <a:lnTo>
                    <a:pt x="61110" y="92427"/>
                  </a:lnTo>
                  <a:lnTo>
                    <a:pt x="92427" y="61110"/>
                  </a:lnTo>
                  <a:lnTo>
                    <a:pt x="128693" y="35475"/>
                  </a:lnTo>
                  <a:lnTo>
                    <a:pt x="169173" y="16256"/>
                  </a:lnTo>
                  <a:lnTo>
                    <a:pt x="213134" y="4186"/>
                  </a:lnTo>
                  <a:lnTo>
                    <a:pt x="259842" y="0"/>
                  </a:lnTo>
                  <a:lnTo>
                    <a:pt x="2391918" y="0"/>
                  </a:lnTo>
                  <a:lnTo>
                    <a:pt x="2438625" y="4186"/>
                  </a:lnTo>
                  <a:lnTo>
                    <a:pt x="2482586" y="16256"/>
                  </a:lnTo>
                  <a:lnTo>
                    <a:pt x="2523066" y="35475"/>
                  </a:lnTo>
                  <a:lnTo>
                    <a:pt x="2559332" y="61110"/>
                  </a:lnTo>
                  <a:lnTo>
                    <a:pt x="2590649" y="92427"/>
                  </a:lnTo>
                  <a:lnTo>
                    <a:pt x="2616284" y="128693"/>
                  </a:lnTo>
                  <a:lnTo>
                    <a:pt x="2635504" y="169173"/>
                  </a:lnTo>
                  <a:lnTo>
                    <a:pt x="2647573" y="213134"/>
                  </a:lnTo>
                  <a:lnTo>
                    <a:pt x="2651760" y="259842"/>
                  </a:lnTo>
                  <a:lnTo>
                    <a:pt x="2651760" y="1299210"/>
                  </a:lnTo>
                  <a:lnTo>
                    <a:pt x="2647573" y="1345917"/>
                  </a:lnTo>
                  <a:lnTo>
                    <a:pt x="2635504" y="1389878"/>
                  </a:lnTo>
                  <a:lnTo>
                    <a:pt x="2616284" y="1430358"/>
                  </a:lnTo>
                  <a:lnTo>
                    <a:pt x="2590649" y="1466624"/>
                  </a:lnTo>
                  <a:lnTo>
                    <a:pt x="2559332" y="1497941"/>
                  </a:lnTo>
                  <a:lnTo>
                    <a:pt x="2523066" y="1523576"/>
                  </a:lnTo>
                  <a:lnTo>
                    <a:pt x="2482586" y="1542796"/>
                  </a:lnTo>
                  <a:lnTo>
                    <a:pt x="2438625" y="1554865"/>
                  </a:lnTo>
                  <a:lnTo>
                    <a:pt x="2391918" y="1559052"/>
                  </a:lnTo>
                  <a:lnTo>
                    <a:pt x="259842" y="1559052"/>
                  </a:lnTo>
                  <a:lnTo>
                    <a:pt x="213134" y="1554865"/>
                  </a:lnTo>
                  <a:lnTo>
                    <a:pt x="169173" y="1542796"/>
                  </a:lnTo>
                  <a:lnTo>
                    <a:pt x="128693" y="1523576"/>
                  </a:lnTo>
                  <a:lnTo>
                    <a:pt x="92427" y="1497941"/>
                  </a:lnTo>
                  <a:lnTo>
                    <a:pt x="61110" y="1466624"/>
                  </a:lnTo>
                  <a:lnTo>
                    <a:pt x="35475" y="1430358"/>
                  </a:lnTo>
                  <a:lnTo>
                    <a:pt x="16255" y="1389878"/>
                  </a:lnTo>
                  <a:lnTo>
                    <a:pt x="4186" y="1345917"/>
                  </a:lnTo>
                  <a:lnTo>
                    <a:pt x="0" y="1299210"/>
                  </a:lnTo>
                  <a:lnTo>
                    <a:pt x="0" y="259842"/>
                  </a:lnTo>
                  <a:close/>
                </a:path>
              </a:pathLst>
            </a:custGeom>
            <a:ln w="28956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380226" y="4579645"/>
            <a:ext cx="2416048" cy="1097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70"/>
              </a:lnSpc>
            </a:pPr>
            <a:r>
              <a:rPr sz="3000" b="1" spc="-20" dirty="0">
                <a:latin typeface="Calibri"/>
                <a:cs typeface="Calibri"/>
              </a:rPr>
              <a:t>7.</a:t>
            </a:r>
            <a:r>
              <a:rPr sz="3000" b="1" spc="-3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Rubber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slab</a:t>
            </a:r>
            <a:r>
              <a:rPr sz="1600" spc="-25" dirty="0">
                <a:latin typeface="Calibri"/>
                <a:cs typeface="Calibri"/>
              </a:rPr>
              <a:t> in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600" spc="-10" dirty="0">
                <a:latin typeface="Calibri"/>
                <a:cs typeface="Calibri"/>
              </a:rPr>
              <a:t>continuous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length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dipped </a:t>
            </a:r>
            <a:r>
              <a:rPr sz="1600" dirty="0">
                <a:latin typeface="Calibri"/>
                <a:cs typeface="Calibri"/>
              </a:rPr>
              <a:t>through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anti-</a:t>
            </a:r>
            <a:r>
              <a:rPr sz="1600" dirty="0">
                <a:latin typeface="Calibri"/>
                <a:cs typeface="Calibri"/>
              </a:rPr>
              <a:t>tack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before </a:t>
            </a:r>
            <a:r>
              <a:rPr sz="1600" dirty="0">
                <a:latin typeface="Calibri"/>
                <a:cs typeface="Calibri"/>
              </a:rPr>
              <a:t>enter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batch-</a:t>
            </a:r>
            <a:r>
              <a:rPr sz="1600" spc="-25" dirty="0">
                <a:latin typeface="Calibri"/>
                <a:cs typeface="Calibri"/>
              </a:rPr>
              <a:t>off </a:t>
            </a:r>
            <a:r>
              <a:rPr sz="1600" spc="-10" dirty="0">
                <a:latin typeface="Calibri"/>
                <a:cs typeface="Calibri"/>
              </a:rPr>
              <a:t>machine.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063228" y="4334255"/>
            <a:ext cx="2680970" cy="1588135"/>
            <a:chOff x="9063228" y="4334255"/>
            <a:chExt cx="2680970" cy="1588135"/>
          </a:xfrm>
        </p:grpSpPr>
        <p:sp>
          <p:nvSpPr>
            <p:cNvPr id="20" name="object 20"/>
            <p:cNvSpPr/>
            <p:nvPr/>
          </p:nvSpPr>
          <p:spPr>
            <a:xfrm>
              <a:off x="9077706" y="4348733"/>
              <a:ext cx="2651760" cy="1559560"/>
            </a:xfrm>
            <a:custGeom>
              <a:avLst/>
              <a:gdLst/>
              <a:ahLst/>
              <a:cxnLst/>
              <a:rect l="l" t="t" r="r" b="b"/>
              <a:pathLst>
                <a:path w="2651759" h="1559560">
                  <a:moveTo>
                    <a:pt x="2391918" y="0"/>
                  </a:moveTo>
                  <a:lnTo>
                    <a:pt x="259842" y="0"/>
                  </a:lnTo>
                  <a:lnTo>
                    <a:pt x="213134" y="4186"/>
                  </a:lnTo>
                  <a:lnTo>
                    <a:pt x="169173" y="16256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5" y="169173"/>
                  </a:lnTo>
                  <a:lnTo>
                    <a:pt x="4186" y="213134"/>
                  </a:lnTo>
                  <a:lnTo>
                    <a:pt x="0" y="259842"/>
                  </a:lnTo>
                  <a:lnTo>
                    <a:pt x="0" y="1299210"/>
                  </a:lnTo>
                  <a:lnTo>
                    <a:pt x="4186" y="1345917"/>
                  </a:lnTo>
                  <a:lnTo>
                    <a:pt x="16256" y="1389878"/>
                  </a:lnTo>
                  <a:lnTo>
                    <a:pt x="35475" y="1430358"/>
                  </a:lnTo>
                  <a:lnTo>
                    <a:pt x="61110" y="1466624"/>
                  </a:lnTo>
                  <a:lnTo>
                    <a:pt x="92427" y="1497941"/>
                  </a:lnTo>
                  <a:lnTo>
                    <a:pt x="128693" y="1523576"/>
                  </a:lnTo>
                  <a:lnTo>
                    <a:pt x="169173" y="1542796"/>
                  </a:lnTo>
                  <a:lnTo>
                    <a:pt x="213134" y="1554865"/>
                  </a:lnTo>
                  <a:lnTo>
                    <a:pt x="259842" y="1559052"/>
                  </a:lnTo>
                  <a:lnTo>
                    <a:pt x="2391918" y="1559052"/>
                  </a:lnTo>
                  <a:lnTo>
                    <a:pt x="2438625" y="1554865"/>
                  </a:lnTo>
                  <a:lnTo>
                    <a:pt x="2482586" y="1542796"/>
                  </a:lnTo>
                  <a:lnTo>
                    <a:pt x="2523066" y="1523576"/>
                  </a:lnTo>
                  <a:lnTo>
                    <a:pt x="2559332" y="1497941"/>
                  </a:lnTo>
                  <a:lnTo>
                    <a:pt x="2590649" y="1466624"/>
                  </a:lnTo>
                  <a:lnTo>
                    <a:pt x="2616284" y="1430358"/>
                  </a:lnTo>
                  <a:lnTo>
                    <a:pt x="2635504" y="1389878"/>
                  </a:lnTo>
                  <a:lnTo>
                    <a:pt x="2647573" y="1345917"/>
                  </a:lnTo>
                  <a:lnTo>
                    <a:pt x="2651760" y="1299210"/>
                  </a:lnTo>
                  <a:lnTo>
                    <a:pt x="2651760" y="259842"/>
                  </a:lnTo>
                  <a:lnTo>
                    <a:pt x="2647573" y="213134"/>
                  </a:lnTo>
                  <a:lnTo>
                    <a:pt x="2635504" y="169173"/>
                  </a:lnTo>
                  <a:lnTo>
                    <a:pt x="2616284" y="128693"/>
                  </a:lnTo>
                  <a:lnTo>
                    <a:pt x="2590649" y="92427"/>
                  </a:lnTo>
                  <a:lnTo>
                    <a:pt x="2559332" y="61110"/>
                  </a:lnTo>
                  <a:lnTo>
                    <a:pt x="2523066" y="35475"/>
                  </a:lnTo>
                  <a:lnTo>
                    <a:pt x="2482586" y="16256"/>
                  </a:lnTo>
                  <a:lnTo>
                    <a:pt x="2438625" y="4186"/>
                  </a:lnTo>
                  <a:lnTo>
                    <a:pt x="2391918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077706" y="4348733"/>
              <a:ext cx="2651760" cy="1559560"/>
            </a:xfrm>
            <a:custGeom>
              <a:avLst/>
              <a:gdLst/>
              <a:ahLst/>
              <a:cxnLst/>
              <a:rect l="l" t="t" r="r" b="b"/>
              <a:pathLst>
                <a:path w="2651759" h="1559560">
                  <a:moveTo>
                    <a:pt x="0" y="259842"/>
                  </a:moveTo>
                  <a:lnTo>
                    <a:pt x="4186" y="213134"/>
                  </a:lnTo>
                  <a:lnTo>
                    <a:pt x="16255" y="169173"/>
                  </a:lnTo>
                  <a:lnTo>
                    <a:pt x="35475" y="128693"/>
                  </a:lnTo>
                  <a:lnTo>
                    <a:pt x="61110" y="92427"/>
                  </a:lnTo>
                  <a:lnTo>
                    <a:pt x="92427" y="61110"/>
                  </a:lnTo>
                  <a:lnTo>
                    <a:pt x="128693" y="35475"/>
                  </a:lnTo>
                  <a:lnTo>
                    <a:pt x="169173" y="16256"/>
                  </a:lnTo>
                  <a:lnTo>
                    <a:pt x="213134" y="4186"/>
                  </a:lnTo>
                  <a:lnTo>
                    <a:pt x="259842" y="0"/>
                  </a:lnTo>
                  <a:lnTo>
                    <a:pt x="2391918" y="0"/>
                  </a:lnTo>
                  <a:lnTo>
                    <a:pt x="2438625" y="4186"/>
                  </a:lnTo>
                  <a:lnTo>
                    <a:pt x="2482586" y="16256"/>
                  </a:lnTo>
                  <a:lnTo>
                    <a:pt x="2523066" y="35475"/>
                  </a:lnTo>
                  <a:lnTo>
                    <a:pt x="2559332" y="61110"/>
                  </a:lnTo>
                  <a:lnTo>
                    <a:pt x="2590649" y="92427"/>
                  </a:lnTo>
                  <a:lnTo>
                    <a:pt x="2616284" y="128693"/>
                  </a:lnTo>
                  <a:lnTo>
                    <a:pt x="2635504" y="169173"/>
                  </a:lnTo>
                  <a:lnTo>
                    <a:pt x="2647573" y="213134"/>
                  </a:lnTo>
                  <a:lnTo>
                    <a:pt x="2651760" y="259842"/>
                  </a:lnTo>
                  <a:lnTo>
                    <a:pt x="2651760" y="1299210"/>
                  </a:lnTo>
                  <a:lnTo>
                    <a:pt x="2647573" y="1345917"/>
                  </a:lnTo>
                  <a:lnTo>
                    <a:pt x="2635504" y="1389878"/>
                  </a:lnTo>
                  <a:lnTo>
                    <a:pt x="2616284" y="1430358"/>
                  </a:lnTo>
                  <a:lnTo>
                    <a:pt x="2590649" y="1466624"/>
                  </a:lnTo>
                  <a:lnTo>
                    <a:pt x="2559332" y="1497941"/>
                  </a:lnTo>
                  <a:lnTo>
                    <a:pt x="2523066" y="1523576"/>
                  </a:lnTo>
                  <a:lnTo>
                    <a:pt x="2482586" y="1542796"/>
                  </a:lnTo>
                  <a:lnTo>
                    <a:pt x="2438625" y="1554865"/>
                  </a:lnTo>
                  <a:lnTo>
                    <a:pt x="2391918" y="1559052"/>
                  </a:lnTo>
                  <a:lnTo>
                    <a:pt x="259842" y="1559052"/>
                  </a:lnTo>
                  <a:lnTo>
                    <a:pt x="213134" y="1554865"/>
                  </a:lnTo>
                  <a:lnTo>
                    <a:pt x="169173" y="1542796"/>
                  </a:lnTo>
                  <a:lnTo>
                    <a:pt x="128693" y="1523576"/>
                  </a:lnTo>
                  <a:lnTo>
                    <a:pt x="92427" y="1497941"/>
                  </a:lnTo>
                  <a:lnTo>
                    <a:pt x="61110" y="1466624"/>
                  </a:lnTo>
                  <a:lnTo>
                    <a:pt x="35475" y="1430358"/>
                  </a:lnTo>
                  <a:lnTo>
                    <a:pt x="16256" y="1389878"/>
                  </a:lnTo>
                  <a:lnTo>
                    <a:pt x="4186" y="1345917"/>
                  </a:lnTo>
                  <a:lnTo>
                    <a:pt x="0" y="1299210"/>
                  </a:lnTo>
                  <a:lnTo>
                    <a:pt x="0" y="259842"/>
                  </a:lnTo>
                  <a:close/>
                </a:path>
              </a:pathLst>
            </a:custGeom>
            <a:ln w="28956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295384" y="4579645"/>
            <a:ext cx="2214880" cy="852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75"/>
              </a:lnSpc>
            </a:pPr>
            <a:r>
              <a:rPr sz="3000" b="1" spc="-20" dirty="0">
                <a:latin typeface="Calibri"/>
                <a:cs typeface="Calibri"/>
              </a:rPr>
              <a:t>8.</a:t>
            </a:r>
            <a:r>
              <a:rPr sz="3000" b="1" spc="-3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Cooled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&amp;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dried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rubber</a:t>
            </a:r>
            <a:endParaRPr sz="1600" dirty="0">
              <a:latin typeface="Calibri"/>
              <a:cs typeface="Calibri"/>
            </a:endParaRPr>
          </a:p>
          <a:p>
            <a:pPr marL="12700" marR="52069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slap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stacked</a:t>
            </a:r>
            <a:r>
              <a:rPr sz="1600" spc="3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wig-</a:t>
            </a:r>
            <a:r>
              <a:rPr sz="1600" spc="-25" dirty="0">
                <a:latin typeface="Calibri"/>
                <a:cs typeface="Calibri"/>
              </a:rPr>
              <a:t>wag </a:t>
            </a:r>
            <a:r>
              <a:rPr sz="1600" dirty="0">
                <a:latin typeface="Calibri"/>
                <a:cs typeface="Calibri"/>
              </a:rPr>
              <a:t>form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onto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pallet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A33FC8-41D4-18CB-9289-8A5A29F84335}"/>
              </a:ext>
            </a:extLst>
          </p:cNvPr>
          <p:cNvSpPr/>
          <p:nvPr/>
        </p:nvSpPr>
        <p:spPr>
          <a:xfrm>
            <a:off x="8876537" y="0"/>
            <a:ext cx="3315463" cy="9497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4" name="object 55">
            <a:extLst>
              <a:ext uri="{FF2B5EF4-FFF2-40B4-BE49-F238E27FC236}">
                <a16:creationId xmlns:a16="http://schemas.microsoft.com/office/drawing/2014/main" id="{209444FB-E808-9170-51D3-98350F49FD5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84487" y="220566"/>
            <a:ext cx="1685290" cy="93849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64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Impact"/>
                <a:cs typeface="Impact"/>
              </a:rPr>
              <a:t>Mixing</a:t>
            </a:r>
            <a:r>
              <a:rPr sz="2800" spc="-45" dirty="0">
                <a:latin typeface="Impact"/>
                <a:cs typeface="Impact"/>
              </a:rPr>
              <a:t> </a:t>
            </a:r>
            <a:r>
              <a:rPr sz="2800" spc="-10" dirty="0">
                <a:latin typeface="Impact"/>
                <a:cs typeface="Impact"/>
              </a:rPr>
              <a:t>Performance</a:t>
            </a:r>
            <a:r>
              <a:rPr sz="2800" spc="15" dirty="0">
                <a:latin typeface="Impact"/>
                <a:cs typeface="Impact"/>
              </a:rPr>
              <a:t> </a:t>
            </a:r>
            <a:r>
              <a:rPr sz="2800" dirty="0">
                <a:latin typeface="Impact"/>
                <a:cs typeface="Impact"/>
              </a:rPr>
              <a:t>of</a:t>
            </a:r>
            <a:r>
              <a:rPr sz="2800" spc="-40" dirty="0">
                <a:latin typeface="Impact"/>
                <a:cs typeface="Impact"/>
              </a:rPr>
              <a:t> </a:t>
            </a:r>
            <a:r>
              <a:rPr sz="2800" dirty="0">
                <a:latin typeface="Impact"/>
                <a:cs typeface="Impact"/>
              </a:rPr>
              <a:t>SRI</a:t>
            </a:r>
            <a:r>
              <a:rPr sz="2800" spc="-20" dirty="0">
                <a:latin typeface="Impact"/>
                <a:cs typeface="Impact"/>
              </a:rPr>
              <a:t> </a:t>
            </a:r>
            <a:r>
              <a:rPr sz="2800" spc="-10" dirty="0">
                <a:latin typeface="Impact"/>
                <a:cs typeface="Impact"/>
              </a:rPr>
              <a:t>Intermeshing</a:t>
            </a:r>
            <a:r>
              <a:rPr sz="2800" spc="-40" dirty="0">
                <a:latin typeface="Impact"/>
                <a:cs typeface="Impact"/>
              </a:rPr>
              <a:t> </a:t>
            </a:r>
            <a:r>
              <a:rPr sz="2800" dirty="0">
                <a:latin typeface="Impact"/>
                <a:cs typeface="Impact"/>
              </a:rPr>
              <a:t>vs</a:t>
            </a:r>
            <a:r>
              <a:rPr sz="2800" spc="-45" dirty="0">
                <a:latin typeface="Impact"/>
                <a:cs typeface="Impact"/>
              </a:rPr>
              <a:t> </a:t>
            </a:r>
            <a:r>
              <a:rPr sz="2800" spc="-10" dirty="0">
                <a:latin typeface="Impact"/>
                <a:cs typeface="Impact"/>
              </a:rPr>
              <a:t>Tangential</a:t>
            </a:r>
            <a:endParaRPr sz="2800">
              <a:latin typeface="Impact"/>
              <a:cs typeface="Impac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0920" y="4553204"/>
            <a:ext cx="5660390" cy="1503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Arial"/>
                <a:cs typeface="Arial"/>
              </a:rPr>
              <a:t>Mixing</a:t>
            </a:r>
            <a:r>
              <a:rPr sz="1500" b="1" spc="-6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Performance</a:t>
            </a:r>
            <a:r>
              <a:rPr sz="1500" b="1" spc="-4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of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SRI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Intermeshing</a:t>
            </a:r>
            <a:r>
              <a:rPr sz="1500" b="1" spc="-6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vs</a:t>
            </a:r>
            <a:r>
              <a:rPr sz="1500" b="1" spc="-10" dirty="0">
                <a:latin typeface="Arial"/>
                <a:cs typeface="Arial"/>
              </a:rPr>
              <a:t> Tangential</a:t>
            </a:r>
            <a:r>
              <a:rPr sz="1500" b="1" spc="-45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Mixers</a:t>
            </a:r>
            <a:r>
              <a:rPr sz="1400" spc="-10" dirty="0">
                <a:latin typeface="Arial MT"/>
                <a:cs typeface="Arial MT"/>
              </a:rPr>
              <a:t>:</a:t>
            </a:r>
            <a:endParaRPr sz="14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1430"/>
              </a:spcBef>
              <a:buAutoNum type="arabicPeriod"/>
              <a:tabLst>
                <a:tab pos="354965" algn="l"/>
              </a:tabLst>
            </a:pPr>
            <a:r>
              <a:rPr sz="1400" dirty="0">
                <a:latin typeface="Arial MT"/>
                <a:cs typeface="Arial MT"/>
              </a:rPr>
              <a:t>Efficient</a:t>
            </a:r>
            <a:r>
              <a:rPr sz="1400" spc="-6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cooling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during</a:t>
            </a:r>
            <a:r>
              <a:rPr sz="1400" spc="-5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mixing</a:t>
            </a:r>
            <a:endParaRPr sz="14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latin typeface="Arial MT"/>
                <a:cs typeface="Arial MT"/>
              </a:rPr>
              <a:t>Improved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black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dispersion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&amp;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distribution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performance</a:t>
            </a:r>
            <a:endParaRPr sz="14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latin typeface="Arial MT"/>
                <a:cs typeface="Arial MT"/>
              </a:rPr>
              <a:t>Better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temperature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control</a:t>
            </a:r>
            <a:endParaRPr sz="14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4965" algn="l"/>
              </a:tabLst>
            </a:pPr>
            <a:r>
              <a:rPr sz="1400" dirty="0">
                <a:latin typeface="Arial MT"/>
                <a:cs typeface="Arial MT"/>
              </a:rPr>
              <a:t>More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homogeneous</a:t>
            </a:r>
            <a:r>
              <a:rPr sz="1400" spc="-6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mix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with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intermeshing</a:t>
            </a:r>
            <a:r>
              <a:rPr sz="1400" spc="-7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vs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tangential</a:t>
            </a:r>
            <a:r>
              <a:rPr sz="1400" spc="-6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mixers</a:t>
            </a:r>
            <a:endParaRPr sz="14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400" dirty="0">
                <a:latin typeface="Arial MT"/>
                <a:cs typeface="Arial MT"/>
              </a:rPr>
              <a:t>Able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to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mix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effectively</a:t>
            </a:r>
            <a:r>
              <a:rPr sz="1400" spc="-5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for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high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performance</a:t>
            </a:r>
            <a:r>
              <a:rPr sz="1400" spc="-6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rubbers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71388" y="2781300"/>
            <a:ext cx="982980" cy="15468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2308" y="1104900"/>
            <a:ext cx="1589532" cy="152857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748283" y="1124711"/>
            <a:ext cx="4622800" cy="3406140"/>
            <a:chOff x="748283" y="1124711"/>
            <a:chExt cx="4622800" cy="34061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283" y="1124711"/>
              <a:ext cx="2651760" cy="331165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50313" y="3208782"/>
              <a:ext cx="769620" cy="416559"/>
            </a:xfrm>
            <a:custGeom>
              <a:avLst/>
              <a:gdLst/>
              <a:ahLst/>
              <a:cxnLst/>
              <a:rect l="l" t="t" r="r" b="b"/>
              <a:pathLst>
                <a:path w="769619" h="416560">
                  <a:moveTo>
                    <a:pt x="0" y="69341"/>
                  </a:moveTo>
                  <a:lnTo>
                    <a:pt x="5441" y="42326"/>
                  </a:lnTo>
                  <a:lnTo>
                    <a:pt x="20288" y="20288"/>
                  </a:lnTo>
                  <a:lnTo>
                    <a:pt x="42326" y="5441"/>
                  </a:lnTo>
                  <a:lnTo>
                    <a:pt x="69342" y="0"/>
                  </a:lnTo>
                  <a:lnTo>
                    <a:pt x="700278" y="0"/>
                  </a:lnTo>
                  <a:lnTo>
                    <a:pt x="727293" y="5441"/>
                  </a:lnTo>
                  <a:lnTo>
                    <a:pt x="749331" y="20288"/>
                  </a:lnTo>
                  <a:lnTo>
                    <a:pt x="764178" y="42326"/>
                  </a:lnTo>
                  <a:lnTo>
                    <a:pt x="769619" y="69341"/>
                  </a:lnTo>
                  <a:lnTo>
                    <a:pt x="769619" y="346709"/>
                  </a:lnTo>
                  <a:lnTo>
                    <a:pt x="764178" y="373725"/>
                  </a:lnTo>
                  <a:lnTo>
                    <a:pt x="749331" y="395763"/>
                  </a:lnTo>
                  <a:lnTo>
                    <a:pt x="727293" y="410610"/>
                  </a:lnTo>
                  <a:lnTo>
                    <a:pt x="700278" y="416051"/>
                  </a:lnTo>
                  <a:lnTo>
                    <a:pt x="69342" y="416051"/>
                  </a:lnTo>
                  <a:lnTo>
                    <a:pt x="42326" y="410610"/>
                  </a:lnTo>
                  <a:lnTo>
                    <a:pt x="20288" y="395763"/>
                  </a:lnTo>
                  <a:lnTo>
                    <a:pt x="5441" y="373725"/>
                  </a:lnTo>
                  <a:lnTo>
                    <a:pt x="0" y="346709"/>
                  </a:lnTo>
                  <a:lnTo>
                    <a:pt x="0" y="69341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9188" y="2804160"/>
              <a:ext cx="1961388" cy="17266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4323" y="1226819"/>
              <a:ext cx="1997964" cy="1761743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7548371" y="1527047"/>
            <a:ext cx="4643755" cy="4041775"/>
            <a:chOff x="7548371" y="1527047"/>
            <a:chExt cx="4643755" cy="404177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61147" y="4799076"/>
              <a:ext cx="4413504" cy="7696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48371" y="1533143"/>
              <a:ext cx="2555748" cy="19598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43443" y="1728215"/>
              <a:ext cx="1967483" cy="13716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60563" y="3038855"/>
              <a:ext cx="2529839" cy="19598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55635" y="3233927"/>
              <a:ext cx="1941576" cy="13716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33203" y="3041903"/>
              <a:ext cx="2558796" cy="1956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28275" y="3236975"/>
              <a:ext cx="2028444" cy="136855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33203" y="1527047"/>
              <a:ext cx="2558796" cy="195986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28275" y="1722119"/>
              <a:ext cx="2004060" cy="1371600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9AC56F3-0938-E240-0011-3A001B148053}"/>
              </a:ext>
            </a:extLst>
          </p:cNvPr>
          <p:cNvSpPr/>
          <p:nvPr/>
        </p:nvSpPr>
        <p:spPr>
          <a:xfrm>
            <a:off x="8839200" y="0"/>
            <a:ext cx="3352799" cy="95707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2" name="object 55">
            <a:extLst>
              <a:ext uri="{FF2B5EF4-FFF2-40B4-BE49-F238E27FC236}">
                <a16:creationId xmlns:a16="http://schemas.microsoft.com/office/drawing/2014/main" id="{03F5EC5C-917D-FBA2-DB32-9E8DA70E6D97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984487" y="220566"/>
            <a:ext cx="1685290" cy="93849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4800"/>
              </a:lnSpc>
              <a:spcBef>
                <a:spcPts val="459"/>
              </a:spcBef>
            </a:pPr>
            <a:r>
              <a:rPr sz="4200" b="1" i="1" spc="180" dirty="0">
                <a:solidFill>
                  <a:srgbClr val="AC1A1F"/>
                </a:solidFill>
                <a:latin typeface="Impact" panose="020B0806030902050204" pitchFamily="34" charset="0"/>
                <a:cs typeface="Arial"/>
              </a:rPr>
              <a:t>R&amp;D </a:t>
            </a:r>
            <a:r>
              <a:rPr sz="4200" b="1" i="1" spc="165" dirty="0">
                <a:solidFill>
                  <a:srgbClr val="AC1A1F"/>
                </a:solidFill>
                <a:latin typeface="Impact" panose="020B0806030902050204" pitchFamily="34" charset="0"/>
                <a:cs typeface="Arial"/>
              </a:rPr>
              <a:t>Laboratory</a:t>
            </a:r>
            <a:endParaRPr sz="4200" dirty="0">
              <a:latin typeface="Impact" panose="020B0806030902050204" pitchFamily="34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856988" y="784859"/>
            <a:ext cx="937260" cy="845819"/>
            <a:chOff x="4856988" y="784859"/>
            <a:chExt cx="937260" cy="845819"/>
          </a:xfrm>
        </p:grpSpPr>
        <p:sp>
          <p:nvSpPr>
            <p:cNvPr id="4" name="object 4"/>
            <p:cNvSpPr/>
            <p:nvPr/>
          </p:nvSpPr>
          <p:spPr>
            <a:xfrm>
              <a:off x="4856988" y="784859"/>
              <a:ext cx="937260" cy="845819"/>
            </a:xfrm>
            <a:custGeom>
              <a:avLst/>
              <a:gdLst/>
              <a:ahLst/>
              <a:cxnLst/>
              <a:rect l="l" t="t" r="r" b="b"/>
              <a:pathLst>
                <a:path w="937260" h="845819">
                  <a:moveTo>
                    <a:pt x="468629" y="0"/>
                  </a:moveTo>
                  <a:lnTo>
                    <a:pt x="417566" y="2481"/>
                  </a:lnTo>
                  <a:lnTo>
                    <a:pt x="368095" y="9754"/>
                  </a:lnTo>
                  <a:lnTo>
                    <a:pt x="320503" y="21561"/>
                  </a:lnTo>
                  <a:lnTo>
                    <a:pt x="275076" y="37643"/>
                  </a:lnTo>
                  <a:lnTo>
                    <a:pt x="232099" y="57742"/>
                  </a:lnTo>
                  <a:lnTo>
                    <a:pt x="191859" y="81601"/>
                  </a:lnTo>
                  <a:lnTo>
                    <a:pt x="154641" y="108960"/>
                  </a:lnTo>
                  <a:lnTo>
                    <a:pt x="120731" y="139563"/>
                  </a:lnTo>
                  <a:lnTo>
                    <a:pt x="90415" y="173150"/>
                  </a:lnTo>
                  <a:lnTo>
                    <a:pt x="63979" y="209465"/>
                  </a:lnTo>
                  <a:lnTo>
                    <a:pt x="41709" y="248248"/>
                  </a:lnTo>
                  <a:lnTo>
                    <a:pt x="23890" y="289243"/>
                  </a:lnTo>
                  <a:lnTo>
                    <a:pt x="10808" y="332190"/>
                  </a:lnTo>
                  <a:lnTo>
                    <a:pt x="2749" y="376831"/>
                  </a:lnTo>
                  <a:lnTo>
                    <a:pt x="0" y="422910"/>
                  </a:lnTo>
                  <a:lnTo>
                    <a:pt x="2749" y="468988"/>
                  </a:lnTo>
                  <a:lnTo>
                    <a:pt x="10808" y="513629"/>
                  </a:lnTo>
                  <a:lnTo>
                    <a:pt x="23890" y="556576"/>
                  </a:lnTo>
                  <a:lnTo>
                    <a:pt x="41709" y="597571"/>
                  </a:lnTo>
                  <a:lnTo>
                    <a:pt x="63979" y="636354"/>
                  </a:lnTo>
                  <a:lnTo>
                    <a:pt x="90415" y="672669"/>
                  </a:lnTo>
                  <a:lnTo>
                    <a:pt x="120731" y="706256"/>
                  </a:lnTo>
                  <a:lnTo>
                    <a:pt x="154641" y="736859"/>
                  </a:lnTo>
                  <a:lnTo>
                    <a:pt x="191859" y="764218"/>
                  </a:lnTo>
                  <a:lnTo>
                    <a:pt x="232099" y="788077"/>
                  </a:lnTo>
                  <a:lnTo>
                    <a:pt x="275076" y="808176"/>
                  </a:lnTo>
                  <a:lnTo>
                    <a:pt x="320503" y="824258"/>
                  </a:lnTo>
                  <a:lnTo>
                    <a:pt x="368095" y="836065"/>
                  </a:lnTo>
                  <a:lnTo>
                    <a:pt x="417566" y="843338"/>
                  </a:lnTo>
                  <a:lnTo>
                    <a:pt x="468629" y="845819"/>
                  </a:lnTo>
                  <a:lnTo>
                    <a:pt x="519693" y="843338"/>
                  </a:lnTo>
                  <a:lnTo>
                    <a:pt x="569164" y="836065"/>
                  </a:lnTo>
                  <a:lnTo>
                    <a:pt x="616756" y="824258"/>
                  </a:lnTo>
                  <a:lnTo>
                    <a:pt x="662183" y="808176"/>
                  </a:lnTo>
                  <a:lnTo>
                    <a:pt x="705160" y="788077"/>
                  </a:lnTo>
                  <a:lnTo>
                    <a:pt x="745400" y="764218"/>
                  </a:lnTo>
                  <a:lnTo>
                    <a:pt x="782618" y="736859"/>
                  </a:lnTo>
                  <a:lnTo>
                    <a:pt x="816528" y="706256"/>
                  </a:lnTo>
                  <a:lnTo>
                    <a:pt x="846844" y="672669"/>
                  </a:lnTo>
                  <a:lnTo>
                    <a:pt x="873280" y="636354"/>
                  </a:lnTo>
                  <a:lnTo>
                    <a:pt x="895550" y="597571"/>
                  </a:lnTo>
                  <a:lnTo>
                    <a:pt x="913369" y="556576"/>
                  </a:lnTo>
                  <a:lnTo>
                    <a:pt x="926451" y="513629"/>
                  </a:lnTo>
                  <a:lnTo>
                    <a:pt x="934510" y="468988"/>
                  </a:lnTo>
                  <a:lnTo>
                    <a:pt x="937260" y="422910"/>
                  </a:lnTo>
                  <a:lnTo>
                    <a:pt x="934510" y="376831"/>
                  </a:lnTo>
                  <a:lnTo>
                    <a:pt x="926451" y="332190"/>
                  </a:lnTo>
                  <a:lnTo>
                    <a:pt x="913369" y="289243"/>
                  </a:lnTo>
                  <a:lnTo>
                    <a:pt x="895550" y="248248"/>
                  </a:lnTo>
                  <a:lnTo>
                    <a:pt x="873280" y="209465"/>
                  </a:lnTo>
                  <a:lnTo>
                    <a:pt x="846844" y="173150"/>
                  </a:lnTo>
                  <a:lnTo>
                    <a:pt x="816528" y="139563"/>
                  </a:lnTo>
                  <a:lnTo>
                    <a:pt x="782618" y="108960"/>
                  </a:lnTo>
                  <a:lnTo>
                    <a:pt x="745400" y="81601"/>
                  </a:lnTo>
                  <a:lnTo>
                    <a:pt x="705160" y="57742"/>
                  </a:lnTo>
                  <a:lnTo>
                    <a:pt x="662183" y="37643"/>
                  </a:lnTo>
                  <a:lnTo>
                    <a:pt x="616756" y="21561"/>
                  </a:lnTo>
                  <a:lnTo>
                    <a:pt x="569164" y="9754"/>
                  </a:lnTo>
                  <a:lnTo>
                    <a:pt x="519693" y="2481"/>
                  </a:lnTo>
                  <a:lnTo>
                    <a:pt x="468629" y="0"/>
                  </a:lnTo>
                  <a:close/>
                </a:path>
              </a:pathLst>
            </a:custGeom>
            <a:solidFill>
              <a:srgbClr val="89B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56988" y="784859"/>
              <a:ext cx="454139" cy="8458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7300" y="950975"/>
              <a:ext cx="478536" cy="51511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4800"/>
              </a:lnSpc>
              <a:spcBef>
                <a:spcPts val="459"/>
              </a:spcBef>
            </a:pPr>
            <a:r>
              <a:rPr sz="4200" b="1" i="1" spc="180" dirty="0">
                <a:solidFill>
                  <a:srgbClr val="AC1A1F"/>
                </a:solidFill>
                <a:latin typeface="Impact" panose="020B0806030902050204" pitchFamily="34" charset="0"/>
                <a:cs typeface="Arial"/>
              </a:rPr>
              <a:t>Quality</a:t>
            </a:r>
            <a:r>
              <a:rPr sz="4200" b="1" i="1" spc="195" dirty="0">
                <a:solidFill>
                  <a:srgbClr val="AC1A1F"/>
                </a:solidFill>
                <a:latin typeface="Impact" panose="020B0806030902050204" pitchFamily="34" charset="0"/>
                <a:cs typeface="Arial"/>
              </a:rPr>
              <a:t> </a:t>
            </a:r>
            <a:r>
              <a:rPr sz="4200" b="1" i="1" spc="135" dirty="0">
                <a:solidFill>
                  <a:srgbClr val="AC1A1F"/>
                </a:solidFill>
                <a:latin typeface="Impact" panose="020B0806030902050204" pitchFamily="34" charset="0"/>
                <a:cs typeface="Arial"/>
              </a:rPr>
              <a:t>Control </a:t>
            </a:r>
            <a:r>
              <a:rPr sz="4200" b="1" i="1" spc="165" dirty="0">
                <a:solidFill>
                  <a:srgbClr val="AC1A1F"/>
                </a:solidFill>
                <a:latin typeface="Impact" panose="020B0806030902050204" pitchFamily="34" charset="0"/>
                <a:cs typeface="Arial"/>
              </a:rPr>
              <a:t>Laboratory</a:t>
            </a:r>
            <a:endParaRPr sz="4200" dirty="0">
              <a:latin typeface="Impact" panose="020B0806030902050204" pitchFamily="34" charset="0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013DD-5F73-9ACA-31AF-0D1C0C75C176}"/>
              </a:ext>
            </a:extLst>
          </p:cNvPr>
          <p:cNvSpPr/>
          <p:nvPr/>
        </p:nvSpPr>
        <p:spPr>
          <a:xfrm>
            <a:off x="8686800" y="0"/>
            <a:ext cx="3505200" cy="95097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9" name="object 55">
            <a:extLst>
              <a:ext uri="{FF2B5EF4-FFF2-40B4-BE49-F238E27FC236}">
                <a16:creationId xmlns:a16="http://schemas.microsoft.com/office/drawing/2014/main" id="{43F61062-8FEB-391A-4A49-FFB88726839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84487" y="220566"/>
            <a:ext cx="1685290" cy="93849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6E6BA8-192B-3E95-DA31-5C9B87AD3DEC}"/>
              </a:ext>
            </a:extLst>
          </p:cNvPr>
          <p:cNvSpPr/>
          <p:nvPr/>
        </p:nvSpPr>
        <p:spPr>
          <a:xfrm>
            <a:off x="8763000" y="0"/>
            <a:ext cx="3429000" cy="84581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9" name="object 55">
            <a:extLst>
              <a:ext uri="{FF2B5EF4-FFF2-40B4-BE49-F238E27FC236}">
                <a16:creationId xmlns:a16="http://schemas.microsoft.com/office/drawing/2014/main" id="{10459A28-E8B2-9DAD-3B12-751746C3D9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39532" y="216735"/>
            <a:ext cx="1871345" cy="7932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DE24CF-776E-DD25-0281-89811480A755}"/>
              </a:ext>
            </a:extLst>
          </p:cNvPr>
          <p:cNvSpPr/>
          <p:nvPr/>
        </p:nvSpPr>
        <p:spPr>
          <a:xfrm>
            <a:off x="228600" y="422909"/>
            <a:ext cx="4195445" cy="277749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724700-5303-1A8D-AA81-523D4B50B79A}"/>
              </a:ext>
            </a:extLst>
          </p:cNvPr>
          <p:cNvSpPr/>
          <p:nvPr/>
        </p:nvSpPr>
        <p:spPr>
          <a:xfrm>
            <a:off x="2133600" y="3429000"/>
            <a:ext cx="4149833" cy="26441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A2DB84-C8DA-3FCD-E2F6-92778C535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171" y="2290777"/>
            <a:ext cx="1630613" cy="3007577"/>
          </a:xfrm>
          <a:prstGeom prst="rect">
            <a:avLst/>
          </a:prstGeom>
        </p:spPr>
      </p:pic>
      <p:sp>
        <p:nvSpPr>
          <p:cNvPr id="27" name="object 2"/>
          <p:cNvSpPr txBox="1">
            <a:spLocks/>
          </p:cNvSpPr>
          <p:nvPr/>
        </p:nvSpPr>
        <p:spPr>
          <a:xfrm>
            <a:off x="835131" y="312180"/>
            <a:ext cx="7723278" cy="60580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>
            <a:lvl1pPr>
              <a:defRPr sz="3500" b="0" i="0">
                <a:solidFill>
                  <a:srgbClr val="C00000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5080">
              <a:lnSpc>
                <a:spcPts val="4800"/>
              </a:lnSpc>
              <a:spcBef>
                <a:spcPts val="459"/>
              </a:spcBef>
            </a:pPr>
            <a:r>
              <a:rPr lang="en-MY" sz="3200" spc="180" dirty="0">
                <a:solidFill>
                  <a:srgbClr val="AC1A1F"/>
                </a:solidFill>
                <a:latin typeface="Impact" panose="020B0806030902050204" pitchFamily="34" charset="0"/>
                <a:cs typeface="Arial"/>
              </a:rPr>
              <a:t>QUALITY CONTROL &amp; TESTING </a:t>
            </a:r>
            <a:r>
              <a:rPr lang="en-MY" sz="3200" spc="165" dirty="0">
                <a:solidFill>
                  <a:srgbClr val="AC1A1F"/>
                </a:solidFill>
                <a:latin typeface="Impact" panose="020B0806030902050204" pitchFamily="34" charset="0"/>
                <a:cs typeface="Arial"/>
              </a:rPr>
              <a:t>FACILITIES</a:t>
            </a:r>
            <a:endParaRPr lang="en-MY" sz="3200" dirty="0">
              <a:latin typeface="Impact" panose="020B0806030902050204" pitchFamily="34" charset="0"/>
              <a:cs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658E27B-B8D1-26DD-62F3-1EEE1D1D6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24" y="1461654"/>
            <a:ext cx="4286274" cy="39331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B6E27D-991B-5B8D-74E3-986C06304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767" y="4191905"/>
            <a:ext cx="2962688" cy="1393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7DF794-05AE-C979-95E9-B52E8B551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647" y="1703935"/>
            <a:ext cx="2734057" cy="1924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D40E10-33BE-A574-BFA0-EF420ABD62B7}"/>
              </a:ext>
            </a:extLst>
          </p:cNvPr>
          <p:cNvSpPr txBox="1"/>
          <p:nvPr/>
        </p:nvSpPr>
        <p:spPr>
          <a:xfrm>
            <a:off x="5265556" y="3660936"/>
            <a:ext cx="2035753" cy="289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50"/>
              </a:lnSpc>
              <a:spcAft>
                <a:spcPts val="750"/>
              </a:spcAft>
            </a:pPr>
            <a:r>
              <a:rPr lang="en-US" sz="1050" b="1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Thermogravimetric Analyzer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BD2E1-68C8-24C6-87DA-BB8287B463D3}"/>
              </a:ext>
            </a:extLst>
          </p:cNvPr>
          <p:cNvSpPr txBox="1"/>
          <p:nvPr/>
        </p:nvSpPr>
        <p:spPr>
          <a:xfrm>
            <a:off x="10113300" y="5394797"/>
            <a:ext cx="1284991" cy="289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50"/>
              </a:lnSpc>
              <a:spcAft>
                <a:spcPts val="750"/>
              </a:spcAft>
            </a:pPr>
            <a:r>
              <a:rPr lang="en-MY" sz="1050" b="1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 IRHD Hardness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E2A7D-4CC2-C4A9-B69A-29BF54E17012}"/>
              </a:ext>
            </a:extLst>
          </p:cNvPr>
          <p:cNvSpPr txBox="1"/>
          <p:nvPr/>
        </p:nvSpPr>
        <p:spPr>
          <a:xfrm>
            <a:off x="8080576" y="5352347"/>
            <a:ext cx="1761778" cy="289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50"/>
              </a:lnSpc>
              <a:spcAft>
                <a:spcPts val="750"/>
              </a:spcAft>
            </a:pPr>
            <a:r>
              <a:rPr lang="en-MY" sz="1050" b="1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Durometer Hardness Test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E77A6-65FB-A944-4FD1-FC34E828EBC0}"/>
              </a:ext>
            </a:extLst>
          </p:cNvPr>
          <p:cNvSpPr txBox="1"/>
          <p:nvPr/>
        </p:nvSpPr>
        <p:spPr>
          <a:xfrm>
            <a:off x="5467234" y="5468744"/>
            <a:ext cx="2035753" cy="289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50"/>
              </a:lnSpc>
              <a:spcAft>
                <a:spcPts val="750"/>
              </a:spcAft>
            </a:pPr>
            <a:r>
              <a:rPr lang="en-MY" sz="1050" b="1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Abrasion Resistance Test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53F73F-26F5-129B-391B-5C3E1999CEDF}"/>
              </a:ext>
            </a:extLst>
          </p:cNvPr>
          <p:cNvSpPr txBox="1"/>
          <p:nvPr/>
        </p:nvSpPr>
        <p:spPr>
          <a:xfrm>
            <a:off x="515054" y="5329581"/>
            <a:ext cx="2035753" cy="50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50"/>
              </a:lnSpc>
              <a:spcAft>
                <a:spcPts val="750"/>
              </a:spcAft>
            </a:pPr>
            <a:r>
              <a:rPr lang="en-US" sz="1050" b="1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Mooney Viscosity and Mooney Scorch Test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10A8F-FB2D-43A1-534D-C862661FBD56}"/>
              </a:ext>
            </a:extLst>
          </p:cNvPr>
          <p:cNvSpPr txBox="1"/>
          <p:nvPr/>
        </p:nvSpPr>
        <p:spPr>
          <a:xfrm>
            <a:off x="2853892" y="5420675"/>
            <a:ext cx="2035753" cy="289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50"/>
              </a:lnSpc>
              <a:spcAft>
                <a:spcPts val="750"/>
              </a:spcAft>
            </a:pPr>
            <a:r>
              <a:rPr lang="en-US" sz="1050" b="1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Rheological test machine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F1193E-64D1-93C7-9DBF-DE61AF37F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344" y="3120919"/>
            <a:ext cx="1305107" cy="206721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894842"/>
            <a:ext cx="11201400" cy="596315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046988"/>
            <a:ext cx="12192000" cy="5811520"/>
            <a:chOff x="0" y="1046988"/>
            <a:chExt cx="12192000" cy="5811520"/>
          </a:xfrm>
        </p:grpSpPr>
        <p:sp>
          <p:nvSpPr>
            <p:cNvPr id="4" name="object 4"/>
            <p:cNvSpPr/>
            <p:nvPr/>
          </p:nvSpPr>
          <p:spPr>
            <a:xfrm>
              <a:off x="6496811" y="1046988"/>
              <a:ext cx="5499100" cy="5133340"/>
            </a:xfrm>
            <a:custGeom>
              <a:avLst/>
              <a:gdLst/>
              <a:ahLst/>
              <a:cxnLst/>
              <a:rect l="l" t="t" r="r" b="b"/>
              <a:pathLst>
                <a:path w="5499100" h="5133340">
                  <a:moveTo>
                    <a:pt x="5498592" y="0"/>
                  </a:moveTo>
                  <a:lnTo>
                    <a:pt x="0" y="0"/>
                  </a:lnTo>
                  <a:lnTo>
                    <a:pt x="0" y="5132832"/>
                  </a:lnTo>
                  <a:lnTo>
                    <a:pt x="5498592" y="5132832"/>
                  </a:lnTo>
                  <a:lnTo>
                    <a:pt x="5498592" y="0"/>
                  </a:lnTo>
                  <a:close/>
                </a:path>
              </a:pathLst>
            </a:custGeom>
            <a:solidFill>
              <a:srgbClr val="FFFFFF">
                <a:alpha val="6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313932"/>
              <a:ext cx="12192000" cy="4556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6789420"/>
              <a:ext cx="12192000" cy="68580"/>
            </a:xfrm>
            <a:custGeom>
              <a:avLst/>
              <a:gdLst/>
              <a:ahLst/>
              <a:cxnLst/>
              <a:rect l="l" t="t" r="r" b="b"/>
              <a:pathLst>
                <a:path w="12192000" h="68579">
                  <a:moveTo>
                    <a:pt x="12192000" y="68578"/>
                  </a:moveTo>
                  <a:lnTo>
                    <a:pt x="12192000" y="0"/>
                  </a:lnTo>
                  <a:lnTo>
                    <a:pt x="0" y="0"/>
                  </a:lnTo>
                  <a:lnTo>
                    <a:pt x="0" y="68578"/>
                  </a:lnTo>
                  <a:lnTo>
                    <a:pt x="12192000" y="6857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6754366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12192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2192000" y="4572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00031" y="6210298"/>
              <a:ext cx="2791968" cy="6477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600570" y="1135202"/>
            <a:ext cx="5380990" cy="557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4150" algn="l"/>
              </a:tabLst>
            </a:pPr>
            <a:r>
              <a:rPr sz="1800" spc="-10" dirty="0">
                <a:latin typeface="Calibri"/>
                <a:cs typeface="Calibri"/>
              </a:rPr>
              <a:t>Durometer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(TECLOCK-</a:t>
            </a:r>
            <a:r>
              <a:rPr sz="1800" spc="-20" dirty="0">
                <a:latin typeface="Calibri"/>
                <a:cs typeface="Calibri"/>
              </a:rPr>
              <a:t>CG-719G)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1800" dirty="0">
                <a:latin typeface="Calibri"/>
                <a:cs typeface="Calibri"/>
              </a:rPr>
              <a:t>Electronic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Densimeter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(MIRAGE-</a:t>
            </a:r>
            <a:r>
              <a:rPr sz="1800" spc="-20" dirty="0">
                <a:latin typeface="Calibri"/>
                <a:cs typeface="Calibri"/>
              </a:rPr>
              <a:t>MD-</a:t>
            </a:r>
            <a:r>
              <a:rPr sz="1800" spc="-10" dirty="0">
                <a:latin typeface="Calibri"/>
                <a:cs typeface="Calibri"/>
              </a:rPr>
              <a:t>200S)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dirty="0">
                <a:latin typeface="Calibri"/>
                <a:cs typeface="Calibri"/>
              </a:rPr>
              <a:t>Digimatic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Indicatior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Precise)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dirty="0">
                <a:latin typeface="Calibri"/>
                <a:cs typeface="Calibri"/>
              </a:rPr>
              <a:t>Electronic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weighing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scale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(Vibra-</a:t>
            </a:r>
            <a:r>
              <a:rPr sz="1800" spc="-10" dirty="0">
                <a:latin typeface="Calibri"/>
                <a:cs typeface="Calibri"/>
              </a:rPr>
              <a:t>HT224R)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spc="-10" dirty="0">
                <a:latin typeface="Calibri"/>
                <a:cs typeface="Calibri"/>
              </a:rPr>
              <a:t>Durometer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(Shore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A)-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(TECLOCK-</a:t>
            </a:r>
            <a:r>
              <a:rPr sz="1800" dirty="0">
                <a:latin typeface="Calibri"/>
                <a:cs typeface="Calibri"/>
              </a:rPr>
              <a:t>GS-</a:t>
            </a:r>
            <a:r>
              <a:rPr sz="1800" spc="-10" dirty="0">
                <a:latin typeface="Calibri"/>
                <a:cs typeface="Calibri"/>
              </a:rPr>
              <a:t>719H)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spc="-10" dirty="0">
                <a:latin typeface="Calibri"/>
                <a:cs typeface="Calibri"/>
              </a:rPr>
              <a:t>Rheometer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</a:t>
            </a:r>
            <a:r>
              <a:rPr sz="1800" spc="-10" dirty="0">
                <a:latin typeface="Calibri"/>
                <a:cs typeface="Calibri"/>
              </a:rPr>
              <a:t> Eekon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10" dirty="0">
                <a:latin typeface="Calibri"/>
                <a:cs typeface="Calibri"/>
              </a:rPr>
              <a:t>EK-100H)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spc="-20" dirty="0">
                <a:latin typeface="Calibri"/>
                <a:cs typeface="Calibri"/>
              </a:rPr>
              <a:t>Tensometer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(Eekon-</a:t>
            </a:r>
            <a:r>
              <a:rPr sz="1800" spc="-10" dirty="0">
                <a:latin typeface="Calibri"/>
                <a:cs typeface="Calibri"/>
              </a:rPr>
              <a:t>TS-</a:t>
            </a:r>
            <a:r>
              <a:rPr sz="1800" dirty="0">
                <a:latin typeface="Calibri"/>
                <a:cs typeface="Calibri"/>
              </a:rPr>
              <a:t>1000 </a:t>
            </a:r>
            <a:r>
              <a:rPr sz="1800" spc="-50" dirty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dirty="0">
                <a:latin typeface="Calibri"/>
                <a:cs typeface="Calibri"/>
              </a:rPr>
              <a:t>Mooney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Viscometer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(U-</a:t>
            </a:r>
            <a:r>
              <a:rPr sz="1800" dirty="0">
                <a:latin typeface="Calibri"/>
                <a:cs typeface="Calibri"/>
              </a:rPr>
              <a:t>CAN-</a:t>
            </a:r>
            <a:r>
              <a:rPr sz="1800" spc="-10" dirty="0">
                <a:latin typeface="Calibri"/>
                <a:cs typeface="Calibri"/>
              </a:rPr>
              <a:t>UM2050)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dirty="0">
                <a:latin typeface="Calibri"/>
                <a:cs typeface="Calibri"/>
              </a:rPr>
              <a:t>MDR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Rheometer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(U-</a:t>
            </a:r>
            <a:r>
              <a:rPr sz="1800" dirty="0">
                <a:latin typeface="Calibri"/>
                <a:cs typeface="Calibri"/>
              </a:rPr>
              <a:t>CAN-</a:t>
            </a:r>
            <a:r>
              <a:rPr sz="1800" spc="-10" dirty="0">
                <a:latin typeface="Calibri"/>
                <a:cs typeface="Calibri"/>
              </a:rPr>
              <a:t>UR2010)</a:t>
            </a:r>
            <a:endParaRPr sz="1800" dirty="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buFont typeface="Arial MT"/>
              <a:buChar char="•"/>
              <a:tabLst>
                <a:tab pos="184150" algn="l"/>
              </a:tabLst>
            </a:pPr>
            <a:r>
              <a:rPr sz="1800" dirty="0">
                <a:latin typeface="Calibri"/>
                <a:cs typeface="Calibri"/>
              </a:rPr>
              <a:t>Din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Abrasion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Tester </a:t>
            </a:r>
            <a:r>
              <a:rPr sz="1800" spc="-10" dirty="0">
                <a:latin typeface="Calibri"/>
                <a:cs typeface="Calibri"/>
              </a:rPr>
              <a:t>(U-CAN-</a:t>
            </a:r>
            <a:r>
              <a:rPr sz="1800" dirty="0">
                <a:latin typeface="Calibri"/>
                <a:cs typeface="Calibri"/>
              </a:rPr>
              <a:t>U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A-</a:t>
            </a:r>
            <a:r>
              <a:rPr sz="1800" spc="-20" dirty="0">
                <a:latin typeface="Calibri"/>
                <a:cs typeface="Calibri"/>
              </a:rPr>
              <a:t>2076)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1800" spc="-10" dirty="0">
                <a:latin typeface="Calibri"/>
                <a:cs typeface="Calibri"/>
              </a:rPr>
              <a:t>Thermometer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surface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sensor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(HOTTEMP-</a:t>
            </a:r>
            <a:r>
              <a:rPr sz="1800" spc="-20" dirty="0">
                <a:latin typeface="Calibri"/>
                <a:cs typeface="Calibri"/>
              </a:rPr>
              <a:t>HT-305)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spc="-10" dirty="0">
                <a:latin typeface="Calibri"/>
                <a:cs typeface="Calibri"/>
              </a:rPr>
              <a:t>Durometer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(IRHD)- </a:t>
            </a:r>
            <a:r>
              <a:rPr sz="1800" spc="-10" dirty="0">
                <a:latin typeface="Calibri"/>
                <a:cs typeface="Calibri"/>
              </a:rPr>
              <a:t>(Bareiss-</a:t>
            </a:r>
            <a:r>
              <a:rPr sz="1800" dirty="0">
                <a:latin typeface="Calibri"/>
                <a:cs typeface="Calibri"/>
              </a:rPr>
              <a:t>BS-</a:t>
            </a:r>
            <a:r>
              <a:rPr sz="1800" spc="-25" dirty="0">
                <a:latin typeface="Calibri"/>
                <a:cs typeface="Calibri"/>
              </a:rPr>
              <a:t>09)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dirty="0">
                <a:latin typeface="Calibri"/>
                <a:cs typeface="Calibri"/>
              </a:rPr>
              <a:t>Lab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Oven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–(Carbolite-</a:t>
            </a:r>
            <a:r>
              <a:rPr sz="1800" spc="-10" dirty="0">
                <a:latin typeface="Calibri"/>
                <a:cs typeface="Calibri"/>
              </a:rPr>
              <a:t>PF60/TR32)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dirty="0">
                <a:latin typeface="Calibri"/>
                <a:cs typeface="Calibri"/>
              </a:rPr>
              <a:t>Digital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Caliper-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(Mitutoyo</a:t>
            </a:r>
            <a:r>
              <a:rPr sz="1800" spc="-50" dirty="0">
                <a:latin typeface="Calibri"/>
                <a:cs typeface="Calibri"/>
              </a:rPr>
              <a:t> )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spc="-10" dirty="0">
                <a:latin typeface="Calibri"/>
                <a:cs typeface="Calibri"/>
              </a:rPr>
              <a:t>Thermogravimetric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Analyzer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dirty="0">
                <a:latin typeface="Calibri"/>
                <a:cs typeface="Calibri"/>
              </a:rPr>
              <a:t>Resilience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Elasticity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Tester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spc="-10" dirty="0">
                <a:latin typeface="Calibri"/>
                <a:cs typeface="Calibri"/>
              </a:rPr>
              <a:t>Flexometer</a:t>
            </a:r>
            <a:endParaRPr sz="18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dirty="0">
                <a:latin typeface="Calibri"/>
                <a:cs typeface="Calibri"/>
              </a:rPr>
              <a:t>De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MattiaFlex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Cracking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Machine</a:t>
            </a:r>
            <a:endParaRPr sz="1800" dirty="0">
              <a:latin typeface="Calibri"/>
              <a:cs typeface="Calibri"/>
            </a:endParaRPr>
          </a:p>
          <a:p>
            <a:pPr marL="3011805">
              <a:lnSpc>
                <a:spcPct val="100000"/>
              </a:lnSpc>
              <a:spcBef>
                <a:spcPts val="1700"/>
              </a:spcBef>
            </a:pP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  <a:hlinkClick r:id="rId5"/>
              </a:rPr>
              <a:t>www.srit.com.my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65942F-4245-F64F-E25C-252938396357}"/>
              </a:ext>
            </a:extLst>
          </p:cNvPr>
          <p:cNvSpPr/>
          <p:nvPr/>
        </p:nvSpPr>
        <p:spPr>
          <a:xfrm>
            <a:off x="8534400" y="57914"/>
            <a:ext cx="3657600" cy="7790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2" name="object 55">
            <a:extLst>
              <a:ext uri="{FF2B5EF4-FFF2-40B4-BE49-F238E27FC236}">
                <a16:creationId xmlns:a16="http://schemas.microsoft.com/office/drawing/2014/main" id="{D622DF63-DA22-5675-AABF-9C5B03CD33E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51501" y="125229"/>
            <a:ext cx="1685290" cy="938494"/>
          </a:xfrm>
          <a:prstGeom prst="rect">
            <a:avLst/>
          </a:prstGeom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E594B466-D3D6-974E-D99E-C85850AE6A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488" y="168275"/>
            <a:ext cx="8235950" cy="67454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>
            <a:lvl1pPr>
              <a:defRPr sz="3500" b="0" i="0">
                <a:solidFill>
                  <a:srgbClr val="C00000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5080">
              <a:lnSpc>
                <a:spcPts val="4800"/>
              </a:lnSpc>
              <a:spcBef>
                <a:spcPts val="459"/>
              </a:spcBef>
            </a:pPr>
            <a:r>
              <a:rPr lang="en-MY" sz="4000" spc="180" dirty="0">
                <a:solidFill>
                  <a:srgbClr val="AC1A1F"/>
                </a:solidFill>
                <a:latin typeface="Impact" panose="020B0806030902050204" pitchFamily="34" charset="0"/>
                <a:cs typeface="Arial"/>
              </a:rPr>
              <a:t>LAB </a:t>
            </a:r>
            <a:r>
              <a:rPr lang="en-MY" sz="4000" spc="165" dirty="0">
                <a:solidFill>
                  <a:srgbClr val="AC1A1F"/>
                </a:solidFill>
                <a:latin typeface="Impact" panose="020B0806030902050204" pitchFamily="34" charset="0"/>
                <a:cs typeface="Arial"/>
              </a:rPr>
              <a:t>FACILITIES</a:t>
            </a:r>
            <a:endParaRPr lang="en-MY" sz="4000" dirty="0">
              <a:latin typeface="Impact" panose="020B080603090205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3">
            <a:extLst>
              <a:ext uri="{FF2B5EF4-FFF2-40B4-BE49-F238E27FC236}">
                <a16:creationId xmlns:a16="http://schemas.microsoft.com/office/drawing/2014/main" id="{3C6F9306-FC38-EFF0-78C9-D21486154D6D}"/>
              </a:ext>
            </a:extLst>
          </p:cNvPr>
          <p:cNvSpPr txBox="1"/>
          <p:nvPr/>
        </p:nvSpPr>
        <p:spPr>
          <a:xfrm>
            <a:off x="11006163" y="860276"/>
            <a:ext cx="109346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spc="-10" dirty="0">
                <a:latin typeface="Arial"/>
                <a:cs typeface="Arial"/>
              </a:rPr>
              <a:t>Australia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C996B431-872B-E0C4-848E-DCFD016FE78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25549" y="1754207"/>
            <a:ext cx="1187230" cy="798577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967374A2-B822-F770-367E-719BD7E4836F}"/>
              </a:ext>
            </a:extLst>
          </p:cNvPr>
          <p:cNvSpPr txBox="1"/>
          <p:nvPr/>
        </p:nvSpPr>
        <p:spPr>
          <a:xfrm>
            <a:off x="11036642" y="1908183"/>
            <a:ext cx="685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Arial"/>
                <a:cs typeface="Arial"/>
              </a:rPr>
              <a:t>EURO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4F281E92-5A9D-94D2-7310-9851B7A7C87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52048" y="2873288"/>
            <a:ext cx="1160731" cy="824865"/>
          </a:xfrm>
          <a:prstGeom prst="rect">
            <a:avLst/>
          </a:prstGeom>
          <a:ln w="22225" cap="sq" cmpd="dbl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bject 10">
            <a:extLst>
              <a:ext uri="{FF2B5EF4-FFF2-40B4-BE49-F238E27FC236}">
                <a16:creationId xmlns:a16="http://schemas.microsoft.com/office/drawing/2014/main" id="{07D4E197-2F17-96BF-FC0B-2BBDB6E1E54B}"/>
              </a:ext>
            </a:extLst>
          </p:cNvPr>
          <p:cNvSpPr txBox="1"/>
          <p:nvPr/>
        </p:nvSpPr>
        <p:spPr>
          <a:xfrm>
            <a:off x="11036642" y="2920526"/>
            <a:ext cx="1093470" cy="1649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b="1" spc="-20" dirty="0">
                <a:latin typeface="Arial"/>
                <a:cs typeface="Arial"/>
              </a:rPr>
              <a:t>Asia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ts val="2135"/>
              </a:lnSpc>
            </a:pPr>
            <a:r>
              <a:rPr sz="1800" b="1" spc="-10" dirty="0">
                <a:latin typeface="Arial"/>
                <a:cs typeface="Arial"/>
              </a:rPr>
              <a:t>Pacific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800" dirty="0">
              <a:latin typeface="Arial"/>
              <a:cs typeface="Arial"/>
            </a:endParaRPr>
          </a:p>
          <a:p>
            <a:pPr marL="12700" marR="5080">
              <a:lnSpc>
                <a:spcPts val="2110"/>
              </a:lnSpc>
              <a:spcBef>
                <a:spcPts val="5"/>
              </a:spcBef>
            </a:pPr>
            <a:r>
              <a:rPr sz="1800" b="1" spc="-10" dirty="0">
                <a:latin typeface="Arial"/>
                <a:cs typeface="Arial"/>
              </a:rPr>
              <a:t>Africa Continent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E68270FE-3C79-3E09-8C54-74689267E0D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52048" y="3971970"/>
            <a:ext cx="1184801" cy="666494"/>
          </a:xfrm>
          <a:prstGeom prst="rect">
            <a:avLst/>
          </a:prstGeom>
        </p:spPr>
      </p:pic>
      <p:pic>
        <p:nvPicPr>
          <p:cNvPr id="12" name="object 7">
            <a:extLst>
              <a:ext uri="{FF2B5EF4-FFF2-40B4-BE49-F238E27FC236}">
                <a16:creationId xmlns:a16="http://schemas.microsoft.com/office/drawing/2014/main" id="{BA6D9CA0-8AA8-BF0A-16F1-FD124851CA3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74098" y="5062205"/>
            <a:ext cx="1184802" cy="824865"/>
          </a:xfrm>
          <a:prstGeom prst="rect">
            <a:avLst/>
          </a:prstGeom>
        </p:spPr>
      </p:pic>
      <p:sp>
        <p:nvSpPr>
          <p:cNvPr id="16" name="object 11">
            <a:extLst>
              <a:ext uri="{FF2B5EF4-FFF2-40B4-BE49-F238E27FC236}">
                <a16:creationId xmlns:a16="http://schemas.microsoft.com/office/drawing/2014/main" id="{CD3D5B5C-AF3A-D4A0-EE9D-4619219852C7}"/>
              </a:ext>
            </a:extLst>
          </p:cNvPr>
          <p:cNvSpPr txBox="1"/>
          <p:nvPr/>
        </p:nvSpPr>
        <p:spPr>
          <a:xfrm>
            <a:off x="11177294" y="5109356"/>
            <a:ext cx="751205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Middle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ts val="2135"/>
              </a:lnSpc>
            </a:pPr>
            <a:r>
              <a:rPr sz="1800" b="1" spc="-20" dirty="0">
                <a:latin typeface="Arial"/>
                <a:cs typeface="Arial"/>
              </a:rPr>
              <a:t>East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7DDFB1-9BDF-347F-753A-D8B836785FDE}"/>
              </a:ext>
            </a:extLst>
          </p:cNvPr>
          <p:cNvSpPr/>
          <p:nvPr/>
        </p:nvSpPr>
        <p:spPr>
          <a:xfrm>
            <a:off x="8820895" y="0"/>
            <a:ext cx="3309217" cy="79525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7" name="object 12">
            <a:extLst>
              <a:ext uri="{FF2B5EF4-FFF2-40B4-BE49-F238E27FC236}">
                <a16:creationId xmlns:a16="http://schemas.microsoft.com/office/drawing/2014/main" id="{E27B0810-91CF-C973-0E2B-8FC20EA99BD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08659" y="522957"/>
            <a:ext cx="1356359" cy="11658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E14362-2C98-4FFB-818A-9231A889A004}"/>
              </a:ext>
            </a:extLst>
          </p:cNvPr>
          <p:cNvSpPr/>
          <p:nvPr/>
        </p:nvSpPr>
        <p:spPr>
          <a:xfrm>
            <a:off x="0" y="6167160"/>
            <a:ext cx="12192000" cy="6664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B9E697-2AD1-762D-6D10-883E0BB516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22" r="1976"/>
          <a:stretch/>
        </p:blipFill>
        <p:spPr>
          <a:xfrm>
            <a:off x="32153" y="680517"/>
            <a:ext cx="9576506" cy="6120862"/>
          </a:xfrm>
          <a:prstGeom prst="rect">
            <a:avLst/>
          </a:prstGeom>
        </p:spPr>
      </p:pic>
      <p:sp>
        <p:nvSpPr>
          <p:cNvPr id="22" name="object 2">
            <a:extLst>
              <a:ext uri="{FF2B5EF4-FFF2-40B4-BE49-F238E27FC236}">
                <a16:creationId xmlns:a16="http://schemas.microsoft.com/office/drawing/2014/main" id="{86FE8DE3-6E7F-7745-4C82-67FA6DEA1FA4}"/>
              </a:ext>
            </a:extLst>
          </p:cNvPr>
          <p:cNvSpPr txBox="1">
            <a:spLocks/>
          </p:cNvSpPr>
          <p:nvPr/>
        </p:nvSpPr>
        <p:spPr>
          <a:xfrm>
            <a:off x="355691" y="65666"/>
            <a:ext cx="7086600" cy="60580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>
            <a:lvl1pPr>
              <a:defRPr sz="3500" b="0" i="0">
                <a:solidFill>
                  <a:srgbClr val="C00000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5080">
              <a:lnSpc>
                <a:spcPts val="4800"/>
              </a:lnSpc>
              <a:spcBef>
                <a:spcPts val="459"/>
              </a:spcBef>
            </a:pPr>
            <a:r>
              <a:rPr lang="en-MY" sz="3200" spc="180" dirty="0">
                <a:solidFill>
                  <a:srgbClr val="AC1A1F"/>
                </a:solidFill>
                <a:latin typeface="Impact" panose="020B0806030902050204" pitchFamily="34" charset="0"/>
                <a:cs typeface="Arial"/>
              </a:rPr>
              <a:t>WORLDWIDE DISTRIBUTION MARKET</a:t>
            </a:r>
            <a:endParaRPr lang="en-MY" sz="3200" dirty="0">
              <a:latin typeface="Impact" panose="020B080603090205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4200" y="2438400"/>
            <a:ext cx="5593715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6000" dirty="0"/>
              <a:t>Thank you </a:t>
            </a:r>
            <a:br>
              <a:rPr lang="en-US" sz="6000" dirty="0"/>
            </a:br>
            <a:endParaRPr sz="6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E1D64A-738F-1AD7-A51D-B490A4BF5480}"/>
              </a:ext>
            </a:extLst>
          </p:cNvPr>
          <p:cNvSpPr/>
          <p:nvPr/>
        </p:nvSpPr>
        <p:spPr>
          <a:xfrm>
            <a:off x="8717915" y="0"/>
            <a:ext cx="3474085" cy="1066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2682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1283" y="436829"/>
            <a:ext cx="660400" cy="5513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6000" spc="-50" dirty="0">
                <a:solidFill>
                  <a:srgbClr val="C00000"/>
                </a:solidFill>
                <a:latin typeface="Arial Black"/>
                <a:cs typeface="Arial Black"/>
              </a:rPr>
              <a:t>A G E N D A</a:t>
            </a:r>
            <a:endParaRPr sz="6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37969" y="610362"/>
            <a:ext cx="3448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latin typeface="Times New Roman"/>
                <a:cs typeface="Times New Roman"/>
              </a:rPr>
              <a:t>1.0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52750" y="610362"/>
            <a:ext cx="283845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Times New Roman"/>
                <a:cs typeface="Times New Roman"/>
              </a:rPr>
              <a:t>Company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lang="en-US" sz="2000" b="1" spc="-10" dirty="0">
                <a:latin typeface="Times New Roman"/>
                <a:cs typeface="Times New Roman"/>
              </a:rPr>
              <a:t>Background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52750" y="914857"/>
            <a:ext cx="344805" cy="15523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5" dirty="0">
                <a:latin typeface="Times New Roman"/>
                <a:cs typeface="Times New Roman"/>
              </a:rPr>
              <a:t>1.1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25" dirty="0">
                <a:latin typeface="Times New Roman"/>
                <a:cs typeface="Times New Roman"/>
              </a:rPr>
              <a:t>1.2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25" dirty="0">
                <a:latin typeface="Times New Roman"/>
                <a:cs typeface="Times New Roman"/>
              </a:rPr>
              <a:t>1.3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25" dirty="0">
                <a:latin typeface="Times New Roman"/>
                <a:cs typeface="Times New Roman"/>
              </a:rPr>
              <a:t>1.4</a:t>
            </a:r>
            <a:endParaRPr lang="en-US" sz="2000" spc="-2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US" sz="2000" spc="-25" dirty="0">
                <a:latin typeface="Times New Roman"/>
                <a:cs typeface="Times New Roman"/>
              </a:rPr>
              <a:t>1.5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67150" y="914857"/>
            <a:ext cx="6800850" cy="15651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000" dirty="0">
                <a:latin typeface="Times New Roman"/>
                <a:cs typeface="Times New Roman"/>
              </a:rPr>
              <a:t>About Us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000" spc="-10" dirty="0">
                <a:latin typeface="Times New Roman"/>
                <a:cs typeface="Times New Roman"/>
              </a:rPr>
              <a:t>Corporate </a:t>
            </a:r>
            <a:r>
              <a:rPr sz="2000" spc="-10" dirty="0">
                <a:latin typeface="Times New Roman"/>
                <a:cs typeface="Times New Roman"/>
              </a:rPr>
              <a:t>Structure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Mission,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Vision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&amp;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Core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Values</a:t>
            </a:r>
            <a:endParaRPr sz="20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Brief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introduction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Rubber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Industry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S</a:t>
            </a:r>
            <a:r>
              <a:rPr lang="en-US" sz="2000" spc="-25" dirty="0">
                <a:latin typeface="Times New Roman"/>
                <a:cs typeface="Times New Roman"/>
              </a:rPr>
              <a:t>dn. </a:t>
            </a:r>
            <a:r>
              <a:rPr sz="2000" spc="-25" dirty="0">
                <a:latin typeface="Times New Roman"/>
                <a:cs typeface="Times New Roman"/>
              </a:rPr>
              <a:t>B</a:t>
            </a:r>
            <a:r>
              <a:rPr lang="en-US" sz="2000" spc="-25" dirty="0">
                <a:latin typeface="Times New Roman"/>
                <a:cs typeface="Times New Roman"/>
              </a:rPr>
              <a:t>hd.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lang="en-US" sz="2000" spc="-25" dirty="0">
                <a:latin typeface="Times New Roman"/>
                <a:cs typeface="Times New Roman"/>
              </a:rPr>
              <a:t>(“SRI”)</a:t>
            </a: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Core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Business,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Products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&amp;</a:t>
            </a:r>
            <a:r>
              <a:rPr sz="2000" spc="-1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Accreditation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37969" y="2591613"/>
            <a:ext cx="3448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latin typeface="Times New Roman"/>
                <a:cs typeface="Times New Roman"/>
              </a:rPr>
              <a:t>2.0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52750" y="2565387"/>
            <a:ext cx="525081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Times New Roman"/>
                <a:cs typeface="Times New Roman"/>
              </a:rPr>
              <a:t>SRI's</a:t>
            </a:r>
            <a:r>
              <a:rPr sz="2000" b="1" spc="-90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Times New Roman"/>
                <a:cs typeface="Times New Roman"/>
              </a:rPr>
              <a:t>Technical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Capabilities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926465" algn="l"/>
              </a:tabLst>
            </a:pPr>
            <a:r>
              <a:rPr sz="2000" spc="-25" dirty="0">
                <a:latin typeface="Times New Roman"/>
                <a:cs typeface="Times New Roman"/>
              </a:rPr>
              <a:t>2.1</a:t>
            </a:r>
            <a:r>
              <a:rPr sz="2000" dirty="0">
                <a:latin typeface="Times New Roman"/>
                <a:cs typeface="Times New Roman"/>
              </a:rPr>
              <a:t>	Machinery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Capacity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&amp;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Current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Utilization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37969" y="3353765"/>
            <a:ext cx="34480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latin typeface="Times New Roman"/>
                <a:cs typeface="Times New Roman"/>
              </a:rPr>
              <a:t>3.0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52750" y="3353765"/>
            <a:ext cx="29965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Times New Roman"/>
                <a:cs typeface="Times New Roman"/>
              </a:rPr>
              <a:t>Introduction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of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SRI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Plant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spc="-50" dirty="0">
                <a:latin typeface="Times New Roman"/>
                <a:cs typeface="Times New Roman"/>
              </a:rPr>
              <a:t>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52750" y="3659251"/>
            <a:ext cx="34480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Times New Roman"/>
                <a:cs typeface="Times New Roman"/>
              </a:rPr>
              <a:t>3.1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25" dirty="0">
                <a:latin typeface="Times New Roman"/>
                <a:cs typeface="Times New Roman"/>
              </a:rPr>
              <a:t>3.2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25" dirty="0">
                <a:latin typeface="Times New Roman"/>
                <a:cs typeface="Times New Roman"/>
              </a:rPr>
              <a:t>3.3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67150" y="3659251"/>
            <a:ext cx="519938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imes New Roman"/>
                <a:cs typeface="Times New Roman"/>
              </a:rPr>
              <a:t>HF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Intermeshing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Technology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&amp;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Product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Backbone </a:t>
            </a:r>
            <a:r>
              <a:rPr sz="2000" dirty="0">
                <a:latin typeface="Times New Roman"/>
                <a:cs typeface="Times New Roman"/>
              </a:rPr>
              <a:t>Overview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HF250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&amp;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Production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Flow </a:t>
            </a:r>
            <a:r>
              <a:rPr sz="2000" dirty="0">
                <a:latin typeface="Times New Roman"/>
                <a:cs typeface="Times New Roman"/>
              </a:rPr>
              <a:t>Intermeshing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VS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Tangential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37969" y="4878704"/>
            <a:ext cx="3448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latin typeface="Times New Roman"/>
                <a:cs typeface="Times New Roman"/>
              </a:rPr>
              <a:t>4.0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52750" y="4878704"/>
            <a:ext cx="314325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latin typeface="Times New Roman"/>
                <a:cs typeface="Times New Roman"/>
              </a:rPr>
              <a:t>R &amp; D and </a:t>
            </a:r>
            <a:r>
              <a:rPr sz="2000" b="1" dirty="0">
                <a:latin typeface="Times New Roman"/>
                <a:cs typeface="Times New Roman"/>
              </a:rPr>
              <a:t>Lab </a:t>
            </a:r>
            <a:r>
              <a:rPr sz="2000" b="1" spc="-10" dirty="0">
                <a:latin typeface="Times New Roman"/>
                <a:cs typeface="Times New Roman"/>
              </a:rPr>
              <a:t>Facilities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37969" y="5488330"/>
            <a:ext cx="3448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latin typeface="Times New Roman"/>
                <a:cs typeface="Times New Roman"/>
              </a:rPr>
              <a:t>5.0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52750" y="5488330"/>
            <a:ext cx="42570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Times New Roman"/>
                <a:cs typeface="Times New Roman"/>
              </a:rPr>
              <a:t>Worldwide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Distribution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Market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of</a:t>
            </a:r>
            <a:r>
              <a:rPr sz="2000" b="1" spc="-15" dirty="0">
                <a:latin typeface="Times New Roman"/>
                <a:cs typeface="Times New Roman"/>
              </a:rPr>
              <a:t> </a:t>
            </a:r>
            <a:r>
              <a:rPr sz="2000" b="1" spc="-25" dirty="0">
                <a:latin typeface="Times New Roman"/>
                <a:cs typeface="Times New Roman"/>
              </a:rPr>
              <a:t>SRI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220" y="168655"/>
            <a:ext cx="8236584" cy="1239955"/>
          </a:xfrm>
          <a:prstGeom prst="rect">
            <a:avLst/>
          </a:prstGeom>
        </p:spPr>
        <p:txBody>
          <a:bodyPr vert="horz" wrap="square" lIns="0" tIns="618363" rIns="0" bIns="0" rtlCol="0">
            <a:spAutoFit/>
          </a:bodyPr>
          <a:lstStyle/>
          <a:p>
            <a:pPr marL="520065">
              <a:lnSpc>
                <a:spcPct val="100000"/>
              </a:lnSpc>
              <a:spcBef>
                <a:spcPts val="95"/>
              </a:spcBef>
            </a:pPr>
            <a:r>
              <a:rPr lang="en-US" sz="4000" spc="-50" dirty="0">
                <a:latin typeface="Impact" panose="020B0806030902050204" pitchFamily="34" charset="0"/>
              </a:rPr>
              <a:t>ABOUT US</a:t>
            </a:r>
            <a:endParaRPr sz="4000" dirty="0">
              <a:latin typeface="Impact" panose="020B080603090205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A10AB-75B6-DE9B-39E2-19EBF5FC91BF}"/>
              </a:ext>
            </a:extLst>
          </p:cNvPr>
          <p:cNvSpPr txBox="1"/>
          <p:nvPr/>
        </p:nvSpPr>
        <p:spPr>
          <a:xfrm>
            <a:off x="762000" y="1720840"/>
            <a:ext cx="10668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Sunrich </a:t>
            </a:r>
            <a:r>
              <a:rPr lang="en-US" sz="2000" b="1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Integrated Sdn. Bhd.</a:t>
            </a:r>
            <a:r>
              <a:rPr lang="en-US" sz="20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(“SRIT Group”) 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is the wholly-owned subsidiary of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Ecowise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Holdings Limited, Singapore based in Malaysia. The principle activities of SRIT Group are as follows:-</a:t>
            </a:r>
          </a:p>
          <a:p>
            <a:pPr algn="just"/>
            <a:endParaRPr lang="en-US" sz="2000" dirty="0">
              <a:solidFill>
                <a:schemeClr val="tx1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Manufacturing of rubber compound and custom made compounds such as precured tread liners, cushion gum, perforated sidewall veneer and rubber masterbatch for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tyre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retreading, industrial belting and other industries;</a:t>
            </a:r>
            <a:b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b="0" i="0" dirty="0">
              <a:solidFill>
                <a:schemeClr val="tx1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Retreading of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tyres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and total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tyre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management services. The Group manufactures retread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tyres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under brand names such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Suntex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Autoways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through its marketing arms; and</a:t>
            </a:r>
            <a:b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Manufacturing of specialty rubber compounds for the IT, automotive and other industries.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7160" y="0"/>
            <a:ext cx="12192000" cy="6217920"/>
            <a:chOff x="0" y="0"/>
            <a:chExt cx="12192000" cy="621792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217920"/>
            </a:xfrm>
            <a:custGeom>
              <a:avLst/>
              <a:gdLst/>
              <a:ahLst/>
              <a:cxnLst/>
              <a:rect l="l" t="t" r="r" b="b"/>
              <a:pathLst>
                <a:path w="12192000" h="6217920">
                  <a:moveTo>
                    <a:pt x="12192000" y="0"/>
                  </a:moveTo>
                  <a:lnTo>
                    <a:pt x="0" y="0"/>
                  </a:lnTo>
                  <a:lnTo>
                    <a:pt x="0" y="6217920"/>
                  </a:lnTo>
                  <a:lnTo>
                    <a:pt x="12192000" y="621792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350" y="1409724"/>
              <a:ext cx="2665476" cy="152552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196" y="3380232"/>
              <a:ext cx="338328" cy="3383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195" y="3823715"/>
              <a:ext cx="338328" cy="33832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00683" y="2988310"/>
            <a:ext cx="2251101" cy="144398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800" b="1" dirty="0">
                <a:solidFill>
                  <a:srgbClr val="404040"/>
                </a:solidFill>
                <a:latin typeface="Arial"/>
                <a:cs typeface="Arial"/>
              </a:rPr>
              <a:t>Resource</a:t>
            </a:r>
            <a:r>
              <a:rPr sz="1800" b="1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404040"/>
                </a:solidFill>
                <a:latin typeface="Arial"/>
                <a:cs typeface="Arial"/>
              </a:rPr>
              <a:t>Recovery</a:t>
            </a:r>
            <a:endParaRPr sz="1800" dirty="0">
              <a:latin typeface="Arial"/>
              <a:cs typeface="Arial"/>
            </a:endParaRPr>
          </a:p>
          <a:p>
            <a:pPr marL="43180" marR="5080">
              <a:lnSpc>
                <a:spcPct val="100000"/>
              </a:lnSpc>
              <a:spcBef>
                <a:spcPts val="600"/>
              </a:spcBef>
            </a:pPr>
            <a:r>
              <a:rPr sz="1200" b="1" dirty="0">
                <a:solidFill>
                  <a:srgbClr val="FF0000"/>
                </a:solidFill>
                <a:latin typeface="Calibri"/>
                <a:cs typeface="Calibri"/>
              </a:rPr>
              <a:t>Rubber</a:t>
            </a:r>
            <a:r>
              <a:rPr sz="12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0000"/>
                </a:solidFill>
                <a:latin typeface="Calibri"/>
                <a:cs typeface="Calibri"/>
              </a:rPr>
              <a:t>Compound</a:t>
            </a:r>
            <a:r>
              <a:rPr sz="12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0000"/>
                </a:solidFill>
                <a:latin typeface="Calibri"/>
                <a:cs typeface="Calibri"/>
              </a:rPr>
              <a:t>Manufacturing </a:t>
            </a:r>
            <a:r>
              <a:rPr sz="1200" b="1" dirty="0">
                <a:solidFill>
                  <a:srgbClr val="FF0000"/>
                </a:solidFill>
                <a:latin typeface="Calibri"/>
                <a:cs typeface="Calibri"/>
              </a:rPr>
              <a:t>&amp;</a:t>
            </a:r>
            <a:r>
              <a:rPr sz="12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0000"/>
                </a:solidFill>
                <a:latin typeface="Calibri"/>
                <a:cs typeface="Calibri"/>
              </a:rPr>
              <a:t>Tyre</a:t>
            </a:r>
            <a:r>
              <a:rPr sz="12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0000"/>
                </a:solidFill>
                <a:latin typeface="Calibri"/>
                <a:cs typeface="Calibri"/>
              </a:rPr>
              <a:t>Re-Treading</a:t>
            </a:r>
            <a:r>
              <a:rPr sz="12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12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0000"/>
                </a:solidFill>
                <a:latin typeface="Calibri"/>
                <a:cs typeface="Calibri"/>
              </a:rPr>
              <a:t>Malaysia</a:t>
            </a:r>
            <a:endParaRPr sz="1200" dirty="0">
              <a:latin typeface="Calibri"/>
              <a:cs typeface="Calibri"/>
            </a:endParaRPr>
          </a:p>
          <a:p>
            <a:pPr marL="43180" marR="264795">
              <a:lnSpc>
                <a:spcPct val="100000"/>
              </a:lnSpc>
              <a:spcBef>
                <a:spcPts val="335"/>
              </a:spcBef>
            </a:pP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Waste</a:t>
            </a:r>
            <a:r>
              <a:rPr sz="1200" spc="-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Tyre Re-treading</a:t>
            </a:r>
            <a:r>
              <a:rPr sz="1200" spc="-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&amp;</a:t>
            </a:r>
            <a:r>
              <a:rPr sz="1200" spc="-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Total Tyre</a:t>
            </a:r>
            <a:r>
              <a:rPr sz="1200" spc="-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Management</a:t>
            </a:r>
            <a:r>
              <a:rPr sz="1200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Services</a:t>
            </a:r>
            <a:r>
              <a:rPr sz="1200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chemeClr val="tx1"/>
                </a:solidFill>
                <a:latin typeface="Calibri"/>
                <a:cs typeface="Calibri"/>
              </a:rPr>
              <a:t>–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Chongqing,</a:t>
            </a:r>
            <a:r>
              <a:rPr sz="1200" spc="-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China</a:t>
            </a:r>
            <a:endParaRPr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62355" y="1431036"/>
            <a:ext cx="5550535" cy="4528185"/>
            <a:chOff x="562355" y="1431036"/>
            <a:chExt cx="5550535" cy="452818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2355" y="4358640"/>
              <a:ext cx="338328" cy="3383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2355" y="4779264"/>
              <a:ext cx="338328" cy="3383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2355" y="5199888"/>
              <a:ext cx="338328" cy="338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2355" y="5620512"/>
              <a:ext cx="338328" cy="3383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53383" y="1431036"/>
              <a:ext cx="2659380" cy="152247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76244" y="3401568"/>
              <a:ext cx="338327" cy="33832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56563" y="4415154"/>
            <a:ext cx="13658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Copper</a:t>
            </a:r>
            <a:r>
              <a:rPr sz="1200" spc="-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Slag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 Recycling</a:t>
            </a:r>
            <a:endParaRPr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6563" y="4743069"/>
            <a:ext cx="1863089" cy="1231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02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Animal</a:t>
            </a:r>
            <a:r>
              <a:rPr sz="1200" spc="-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Feed</a:t>
            </a:r>
            <a:r>
              <a:rPr sz="1200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Additives</a:t>
            </a:r>
            <a:r>
              <a:rPr sz="1200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chemeClr val="tx1"/>
                </a:solidFill>
                <a:latin typeface="Calibri"/>
                <a:cs typeface="Calibri"/>
              </a:rPr>
              <a:t>&amp;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Ingredients</a:t>
            </a:r>
            <a:endParaRPr sz="12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434"/>
              </a:spcBef>
            </a:pP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Biomass</a:t>
            </a:r>
            <a:r>
              <a:rPr sz="1200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Fuel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 Preparation</a:t>
            </a:r>
            <a:r>
              <a:rPr sz="1200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Calibri"/>
                <a:cs typeface="Calibri"/>
              </a:rPr>
              <a:t>and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Composting</a:t>
            </a:r>
            <a:endParaRPr sz="12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 marR="74295">
              <a:lnSpc>
                <a:spcPct val="100000"/>
              </a:lnSpc>
              <a:spcBef>
                <a:spcPts val="425"/>
              </a:spcBef>
            </a:pP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Electrical</a:t>
            </a:r>
            <a:r>
              <a:rPr sz="1200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&amp;</a:t>
            </a:r>
            <a:r>
              <a:rPr sz="1200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Electronic</a:t>
            </a:r>
            <a:r>
              <a:rPr sz="1200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Calibri"/>
                <a:cs typeface="Calibri"/>
              </a:rPr>
              <a:t>Waste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Management</a:t>
            </a:r>
            <a:endParaRPr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14571" y="2988310"/>
            <a:ext cx="2128520" cy="1014094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800" b="1" dirty="0">
                <a:solidFill>
                  <a:srgbClr val="404040"/>
                </a:solidFill>
                <a:latin typeface="Arial"/>
                <a:cs typeface="Arial"/>
              </a:rPr>
              <a:t>Renewable</a:t>
            </a:r>
            <a:r>
              <a:rPr sz="1800" b="1" spc="-10" dirty="0">
                <a:solidFill>
                  <a:srgbClr val="404040"/>
                </a:solidFill>
                <a:latin typeface="Arial"/>
                <a:cs typeface="Arial"/>
              </a:rPr>
              <a:t> Energy</a:t>
            </a:r>
            <a:endParaRPr sz="1800" dirty="0">
              <a:latin typeface="Arial"/>
              <a:cs typeface="Arial"/>
            </a:endParaRPr>
          </a:p>
          <a:p>
            <a:pPr marL="100965" marR="5080">
              <a:lnSpc>
                <a:spcPct val="100000"/>
              </a:lnSpc>
              <a:spcBef>
                <a:spcPts val="520"/>
              </a:spcBef>
            </a:pP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Wood</a:t>
            </a:r>
            <a:r>
              <a:rPr sz="1200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Waste</a:t>
            </a:r>
            <a:r>
              <a:rPr sz="1200" spc="-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Burnt</a:t>
            </a:r>
            <a:r>
              <a:rPr sz="1200" spc="-6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to</a:t>
            </a:r>
            <a:r>
              <a:rPr sz="1200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Generate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Electricity</a:t>
            </a:r>
            <a:r>
              <a:rPr sz="1200" spc="-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in</a:t>
            </a:r>
            <a:r>
              <a:rPr sz="1200" spc="-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Gardens</a:t>
            </a:r>
            <a:r>
              <a:rPr sz="1200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by</a:t>
            </a:r>
            <a:r>
              <a:rPr sz="1200" spc="-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Calibri"/>
                <a:cs typeface="Calibri"/>
              </a:rPr>
              <a:t>Bay,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Singapore</a:t>
            </a:r>
            <a:endParaRPr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82644" y="4037203"/>
            <a:ext cx="2041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Co-generation</a:t>
            </a:r>
            <a:r>
              <a:rPr sz="1200" spc="-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Biomass</a:t>
            </a:r>
            <a:r>
              <a:rPr sz="1200" spc="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Calibri"/>
                <a:cs typeface="Calibri"/>
              </a:rPr>
              <a:t>Power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Plant</a:t>
            </a:r>
            <a:r>
              <a:rPr sz="1200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@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Sungei</a:t>
            </a:r>
            <a:r>
              <a:rPr sz="1200" spc="-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Kadut,</a:t>
            </a:r>
            <a:r>
              <a:rPr sz="1200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Singapore</a:t>
            </a:r>
            <a:endParaRPr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467100" y="1423416"/>
            <a:ext cx="5431790" cy="2988945"/>
            <a:chOff x="3467100" y="1423416"/>
            <a:chExt cx="5431790" cy="2988945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67100" y="4073651"/>
              <a:ext cx="338327" cy="33832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33160" y="1423416"/>
              <a:ext cx="2665476" cy="154990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2" name="object 22"/>
          <p:cNvSpPr txBox="1"/>
          <p:nvPr/>
        </p:nvSpPr>
        <p:spPr>
          <a:xfrm>
            <a:off x="6421248" y="3108960"/>
            <a:ext cx="2123440" cy="2136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1943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404040"/>
                </a:solidFill>
                <a:latin typeface="Arial"/>
                <a:cs typeface="Arial"/>
              </a:rPr>
              <a:t>Integrated Environmental Management Solutions</a:t>
            </a:r>
            <a:endParaRPr sz="1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Provide</a:t>
            </a:r>
            <a:r>
              <a:rPr sz="1200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end-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to-</a:t>
            </a:r>
            <a:r>
              <a:rPr sz="1200" spc="-25" dirty="0">
                <a:solidFill>
                  <a:schemeClr val="tx1"/>
                </a:solidFill>
                <a:latin typeface="Calibri"/>
                <a:cs typeface="Calibri"/>
              </a:rPr>
              <a:t>end</a:t>
            </a:r>
            <a:r>
              <a:rPr sz="1200" spc="5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environmental</a:t>
            </a:r>
            <a:r>
              <a:rPr sz="1200" spc="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management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solutions</a:t>
            </a:r>
            <a:r>
              <a:rPr sz="1200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that</a:t>
            </a:r>
            <a:r>
              <a:rPr sz="1200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cater</a:t>
            </a:r>
            <a:r>
              <a:rPr sz="1200" spc="-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to</a:t>
            </a:r>
            <a:r>
              <a:rPr sz="1200" spc="-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every</a:t>
            </a:r>
            <a:r>
              <a:rPr sz="1200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Calibri"/>
                <a:cs typeface="Calibri"/>
              </a:rPr>
              <a:t>point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of</a:t>
            </a:r>
            <a:r>
              <a:rPr sz="1200" spc="-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the</a:t>
            </a:r>
            <a:r>
              <a:rPr sz="1200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waste</a:t>
            </a:r>
            <a:r>
              <a:rPr sz="1200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management</a:t>
            </a:r>
            <a:r>
              <a:rPr sz="1200" spc="-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Calibri"/>
                <a:cs typeface="Calibri"/>
              </a:rPr>
              <a:t>value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chain.</a:t>
            </a:r>
            <a:endParaRPr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017507" y="1423416"/>
            <a:ext cx="2659380" cy="2659380"/>
            <a:chOff x="9017507" y="1423416"/>
            <a:chExt cx="2659380" cy="2659380"/>
          </a:xfrm>
        </p:grpSpPr>
        <p:sp>
          <p:nvSpPr>
            <p:cNvPr id="24" name="object 24"/>
            <p:cNvSpPr/>
            <p:nvPr/>
          </p:nvSpPr>
          <p:spPr>
            <a:xfrm>
              <a:off x="9078467" y="3744467"/>
              <a:ext cx="338455" cy="338455"/>
            </a:xfrm>
            <a:custGeom>
              <a:avLst/>
              <a:gdLst/>
              <a:ahLst/>
              <a:cxnLst/>
              <a:rect l="l" t="t" r="r" b="b"/>
              <a:pathLst>
                <a:path w="338454" h="338454">
                  <a:moveTo>
                    <a:pt x="169163" y="0"/>
                  </a:moveTo>
                  <a:lnTo>
                    <a:pt x="124177" y="6039"/>
                  </a:lnTo>
                  <a:lnTo>
                    <a:pt x="83763" y="23085"/>
                  </a:lnTo>
                  <a:lnTo>
                    <a:pt x="49529" y="49529"/>
                  </a:lnTo>
                  <a:lnTo>
                    <a:pt x="23085" y="83763"/>
                  </a:lnTo>
                  <a:lnTo>
                    <a:pt x="6039" y="124177"/>
                  </a:lnTo>
                  <a:lnTo>
                    <a:pt x="0" y="169163"/>
                  </a:lnTo>
                  <a:lnTo>
                    <a:pt x="6039" y="214150"/>
                  </a:lnTo>
                  <a:lnTo>
                    <a:pt x="23085" y="254564"/>
                  </a:lnTo>
                  <a:lnTo>
                    <a:pt x="49529" y="288797"/>
                  </a:lnTo>
                  <a:lnTo>
                    <a:pt x="83763" y="315242"/>
                  </a:lnTo>
                  <a:lnTo>
                    <a:pt x="124177" y="332288"/>
                  </a:lnTo>
                  <a:lnTo>
                    <a:pt x="169163" y="338327"/>
                  </a:lnTo>
                  <a:lnTo>
                    <a:pt x="214150" y="332288"/>
                  </a:lnTo>
                  <a:lnTo>
                    <a:pt x="254564" y="315242"/>
                  </a:lnTo>
                  <a:lnTo>
                    <a:pt x="288798" y="288797"/>
                  </a:lnTo>
                  <a:lnTo>
                    <a:pt x="315242" y="254564"/>
                  </a:lnTo>
                  <a:lnTo>
                    <a:pt x="332288" y="214150"/>
                  </a:lnTo>
                  <a:lnTo>
                    <a:pt x="338327" y="169163"/>
                  </a:lnTo>
                  <a:lnTo>
                    <a:pt x="332288" y="124177"/>
                  </a:lnTo>
                  <a:lnTo>
                    <a:pt x="315242" y="83763"/>
                  </a:lnTo>
                  <a:lnTo>
                    <a:pt x="288797" y="49529"/>
                  </a:lnTo>
                  <a:lnTo>
                    <a:pt x="254564" y="23085"/>
                  </a:lnTo>
                  <a:lnTo>
                    <a:pt x="214150" y="6039"/>
                  </a:lnTo>
                  <a:lnTo>
                    <a:pt x="169163" y="0"/>
                  </a:lnTo>
                  <a:close/>
                </a:path>
              </a:pathLst>
            </a:custGeom>
            <a:solidFill>
              <a:srgbClr val="89B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78467" y="3744467"/>
              <a:ext cx="163068" cy="33832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53143" y="3811523"/>
              <a:ext cx="173735" cy="2057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17507" y="1423416"/>
              <a:ext cx="2659379" cy="154076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8" name="object 28"/>
          <p:cNvSpPr txBox="1"/>
          <p:nvPr/>
        </p:nvSpPr>
        <p:spPr>
          <a:xfrm>
            <a:off x="9363588" y="3124605"/>
            <a:ext cx="2204720" cy="1464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Arial"/>
                <a:cs typeface="Arial"/>
              </a:rPr>
              <a:t>Research</a:t>
            </a:r>
            <a:r>
              <a:rPr sz="1800" b="1" spc="-3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solidFill>
                  <a:srgbClr val="333333"/>
                </a:solidFill>
                <a:latin typeface="Arial"/>
                <a:cs typeface="Arial"/>
              </a:rPr>
              <a:t>Development</a:t>
            </a:r>
            <a:r>
              <a:rPr sz="1800" b="1" spc="-4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Arial"/>
                <a:cs typeface="Arial"/>
              </a:rPr>
              <a:t>(R&amp;D)</a:t>
            </a:r>
            <a:endParaRPr sz="1800" dirty="0">
              <a:latin typeface="Arial"/>
              <a:cs typeface="Arial"/>
            </a:endParaRPr>
          </a:p>
          <a:p>
            <a:pPr marL="175260" marR="5080">
              <a:lnSpc>
                <a:spcPct val="100000"/>
              </a:lnSpc>
              <a:spcBef>
                <a:spcPts val="1245"/>
              </a:spcBef>
            </a:pP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High-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tech</a:t>
            </a:r>
            <a:r>
              <a:rPr sz="1200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Integrated</a:t>
            </a:r>
            <a:r>
              <a:rPr sz="1200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Sustainable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Aqua</a:t>
            </a:r>
            <a:r>
              <a:rPr sz="1200" spc="-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and</a:t>
            </a:r>
            <a:r>
              <a:rPr sz="1200" spc="-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Agricultural</a:t>
            </a:r>
            <a:r>
              <a:rPr sz="1200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chemeClr val="tx1"/>
                </a:solidFill>
                <a:latin typeface="Calibri"/>
                <a:cs typeface="Calibri"/>
              </a:rPr>
              <a:t>Park</a:t>
            </a:r>
            <a:r>
              <a:rPr sz="1200" spc="-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chemeClr val="tx1"/>
                </a:solidFill>
                <a:latin typeface="Calibri"/>
                <a:cs typeface="Calibri"/>
              </a:rPr>
              <a:t>- </a:t>
            </a:r>
            <a:r>
              <a:rPr sz="1200" b="1" dirty="0">
                <a:solidFill>
                  <a:schemeClr val="tx1"/>
                </a:solidFill>
                <a:latin typeface="Calibri"/>
                <a:cs typeface="Calibri"/>
              </a:rPr>
              <a:t>ecoWise</a:t>
            </a:r>
            <a:r>
              <a:rPr sz="1200" b="1" spc="-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chemeClr val="tx1"/>
                </a:solidFill>
                <a:latin typeface="Calibri"/>
                <a:cs typeface="Calibri"/>
              </a:rPr>
              <a:t>Rongyao</a:t>
            </a:r>
            <a:r>
              <a:rPr sz="1200" b="1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chemeClr val="tx1"/>
                </a:solidFill>
                <a:latin typeface="Calibri"/>
                <a:cs typeface="Calibri"/>
              </a:rPr>
              <a:t>Ecotech</a:t>
            </a:r>
            <a:r>
              <a:rPr sz="1200" b="1" spc="-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chemeClr val="tx1"/>
                </a:solidFill>
                <a:latin typeface="Calibri"/>
                <a:cs typeface="Calibri"/>
              </a:rPr>
              <a:t>Park, </a:t>
            </a:r>
            <a:r>
              <a:rPr sz="1200" b="1" spc="-10" dirty="0">
                <a:solidFill>
                  <a:schemeClr val="tx1"/>
                </a:solidFill>
                <a:latin typeface="Calibri"/>
                <a:cs typeface="Calibri"/>
              </a:rPr>
              <a:t>Singapore</a:t>
            </a:r>
            <a:endParaRPr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344220" y="168655"/>
            <a:ext cx="8236584" cy="1035282"/>
          </a:xfrm>
          <a:prstGeom prst="rect">
            <a:avLst/>
          </a:prstGeom>
        </p:spPr>
        <p:txBody>
          <a:bodyPr vert="horz" wrap="square" lIns="0" tIns="263270" rIns="0" bIns="0" rtlCol="0">
            <a:spAutoFit/>
          </a:bodyPr>
          <a:lstStyle/>
          <a:p>
            <a:pPr marL="2825750">
              <a:lnSpc>
                <a:spcPct val="100000"/>
              </a:lnSpc>
              <a:spcBef>
                <a:spcPts val="95"/>
              </a:spcBef>
            </a:pPr>
            <a:r>
              <a:rPr lang="en-US" sz="2800" b="1" dirty="0">
                <a:solidFill>
                  <a:srgbClr val="92D050"/>
                </a:solidFill>
                <a:latin typeface="Arial Black" panose="020B0A04020102020204" pitchFamily="34" charset="0"/>
                <a:cs typeface="Arial"/>
              </a:rPr>
              <a:t>BUSINESS OVERVIEW</a:t>
            </a:r>
            <a:endParaRPr sz="2800" b="1" dirty="0">
              <a:solidFill>
                <a:srgbClr val="92D050"/>
              </a:solidFill>
              <a:latin typeface="Arial Black" panose="020B0A04020102020204" pitchFamily="34" charset="0"/>
              <a:cs typeface="Arial"/>
            </a:endParaRPr>
          </a:p>
          <a:p>
            <a:pPr marL="2825750">
              <a:lnSpc>
                <a:spcPct val="100000"/>
              </a:lnSpc>
            </a:pPr>
            <a:r>
              <a:rPr sz="2200" b="1" dirty="0">
                <a:solidFill>
                  <a:srgbClr val="333E50"/>
                </a:solidFill>
                <a:latin typeface="Arial"/>
                <a:cs typeface="Arial"/>
              </a:rPr>
              <a:t>Four</a:t>
            </a:r>
            <a:r>
              <a:rPr sz="2200" b="1" spc="-60" dirty="0">
                <a:solidFill>
                  <a:srgbClr val="333E5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333E50"/>
                </a:solidFill>
                <a:latin typeface="Arial"/>
                <a:cs typeface="Arial"/>
              </a:rPr>
              <a:t>Main</a:t>
            </a:r>
            <a:r>
              <a:rPr sz="2200" b="1" spc="-50" dirty="0">
                <a:solidFill>
                  <a:srgbClr val="333E5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333E50"/>
                </a:solidFill>
                <a:latin typeface="Arial"/>
                <a:cs typeface="Arial"/>
              </a:rPr>
              <a:t>Business</a:t>
            </a:r>
            <a:r>
              <a:rPr sz="2200" b="1" spc="-110" dirty="0">
                <a:solidFill>
                  <a:srgbClr val="333E50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333E50"/>
                </a:solidFill>
                <a:latin typeface="Arial"/>
                <a:cs typeface="Arial"/>
              </a:rPr>
              <a:t>Arms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88263" y="292608"/>
            <a:ext cx="2135124" cy="8747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ject 3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263" y="292608"/>
            <a:ext cx="2135124" cy="8747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F53DB9D-602B-258B-FDA1-D144BD44D8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707"/>
          <a:stretch/>
        </p:blipFill>
        <p:spPr>
          <a:xfrm>
            <a:off x="618068" y="3067388"/>
            <a:ext cx="7725853" cy="4118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0A29442-F51C-7290-B6E6-396493D99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68" y="3507256"/>
            <a:ext cx="4210638" cy="20291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EBAB70A-172C-45E1-1519-C3E1A7036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63" y="1266158"/>
            <a:ext cx="10613136" cy="159815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DB59FAA-B84B-4FAF-ED32-DBE3A7105C2B}"/>
              </a:ext>
            </a:extLst>
          </p:cNvPr>
          <p:cNvSpPr/>
          <p:nvPr/>
        </p:nvSpPr>
        <p:spPr>
          <a:xfrm>
            <a:off x="8686800" y="89537"/>
            <a:ext cx="3352800" cy="87477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A5ABB46-BAAA-3AB8-4FB5-1AFDED0EB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313" y="3067388"/>
            <a:ext cx="2510086" cy="25686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2D54FBC-7BCC-18B1-379F-C22660B9D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097" y="3682273"/>
            <a:ext cx="3167823" cy="18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10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499041" y="3894760"/>
            <a:ext cx="2729035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b="1" dirty="0">
                <a:latin typeface="Arial"/>
                <a:cs typeface="Arial"/>
              </a:rPr>
              <a:t>Sun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Rubber</a:t>
            </a:r>
            <a:r>
              <a:rPr lang="en-US" sz="1400" b="1" spc="-10" dirty="0">
                <a:latin typeface="Arial"/>
                <a:cs typeface="Arial"/>
              </a:rPr>
              <a:t> Industry Sdn. Bhd.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57527" y="4916919"/>
            <a:ext cx="2142490" cy="210820"/>
          </a:xfrm>
          <a:prstGeom prst="rect">
            <a:avLst/>
          </a:prstGeom>
          <a:solidFill>
            <a:srgbClr val="F8CAAC"/>
          </a:solidFill>
        </p:spPr>
        <p:txBody>
          <a:bodyPr vert="horz" wrap="square" lIns="0" tIns="1143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90"/>
              </a:spcBef>
            </a:pP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Retreads</a:t>
            </a:r>
            <a:r>
              <a:rPr sz="12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Marketing</a:t>
            </a:r>
            <a:r>
              <a:rPr sz="1200" b="1" u="sng" spc="1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Units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39429" y="5176643"/>
            <a:ext cx="21424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Sunrich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Marketing</a:t>
            </a:r>
            <a:r>
              <a:rPr lang="en-US" sz="1200" b="1" spc="-10" dirty="0">
                <a:latin typeface="Arial"/>
                <a:cs typeface="Arial"/>
              </a:rPr>
              <a:t> Sdn. Bhd.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03484" y="3213635"/>
            <a:ext cx="1973781" cy="289182"/>
          </a:xfrm>
          <a:prstGeom prst="rect">
            <a:avLst/>
          </a:prstGeom>
          <a:solidFill>
            <a:srgbClr val="A9D08E"/>
          </a:solidFill>
        </p:spPr>
        <p:txBody>
          <a:bodyPr vert="horz" wrap="square" lIns="0" tIns="12065" rIns="0" bIns="0" rtlCol="0">
            <a:spAutoFit/>
          </a:bodyPr>
          <a:lstStyle/>
          <a:p>
            <a:pPr marL="34925" algn="ctr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latin typeface="Arial"/>
                <a:cs typeface="Arial"/>
              </a:rPr>
              <a:t>Retreading</a:t>
            </a:r>
            <a:endParaRPr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20977" y="3861479"/>
            <a:ext cx="1818423" cy="224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b="1" dirty="0">
                <a:latin typeface="Arial"/>
                <a:cs typeface="Arial"/>
              </a:rPr>
              <a:t>Sun</a:t>
            </a:r>
            <a:r>
              <a:rPr sz="1350" b="1" spc="5" dirty="0">
                <a:latin typeface="Arial"/>
                <a:cs typeface="Arial"/>
              </a:rPr>
              <a:t> </a:t>
            </a:r>
            <a:r>
              <a:rPr sz="1350" b="1" spc="-20" dirty="0">
                <a:latin typeface="Arial"/>
                <a:cs typeface="Arial"/>
              </a:rPr>
              <a:t>Tyre</a:t>
            </a:r>
            <a:r>
              <a:rPr lang="en-US" sz="1350" b="1" spc="-20" dirty="0">
                <a:latin typeface="Arial"/>
                <a:cs typeface="Arial"/>
              </a:rPr>
              <a:t> Sdn. Bhd.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50905" y="3229945"/>
            <a:ext cx="2598795" cy="258404"/>
          </a:xfrm>
          <a:prstGeom prst="rect">
            <a:avLst/>
          </a:prstGeom>
          <a:solidFill>
            <a:srgbClr val="BCD6ED"/>
          </a:solidFill>
        </p:spPr>
        <p:txBody>
          <a:bodyPr vert="horz" wrap="square" lIns="0" tIns="12065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New</a:t>
            </a:r>
            <a:r>
              <a:rPr sz="1600" b="1" spc="10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Tyre</a:t>
            </a:r>
            <a:r>
              <a:rPr sz="1600" b="1" spc="9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&amp;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TMS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Services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7862" y="3884562"/>
            <a:ext cx="3024538" cy="2013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b="1" spc="-20" dirty="0">
                <a:latin typeface="Arial"/>
                <a:cs typeface="Arial"/>
              </a:rPr>
              <a:t>S</a:t>
            </a:r>
            <a:r>
              <a:rPr lang="en-US" sz="1200" b="1" spc="-20" dirty="0">
                <a:latin typeface="Arial"/>
                <a:cs typeface="Arial"/>
              </a:rPr>
              <a:t>unrich Tyre and Auto Products Sdn. Bhd.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53754" y="3224040"/>
            <a:ext cx="2598794" cy="289182"/>
          </a:xfrm>
          <a:prstGeom prst="rect">
            <a:avLst/>
          </a:prstGeom>
          <a:solidFill>
            <a:srgbClr val="FFE699"/>
          </a:solidFill>
        </p:spPr>
        <p:txBody>
          <a:bodyPr vert="horz" wrap="square" lIns="0" tIns="12065" rIns="0" bIns="0" rtlCol="0">
            <a:spAutoFit/>
          </a:bodyPr>
          <a:lstStyle/>
          <a:p>
            <a:pPr marL="11430" algn="ctr">
              <a:lnSpc>
                <a:spcPct val="100000"/>
              </a:lnSpc>
              <a:spcBef>
                <a:spcPts val="95"/>
              </a:spcBef>
            </a:pPr>
            <a:r>
              <a:rPr b="1" dirty="0">
                <a:latin typeface="Arial"/>
                <a:cs typeface="Arial"/>
              </a:rPr>
              <a:t>Rubber</a:t>
            </a:r>
            <a:r>
              <a:rPr b="1" spc="45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Compounding</a:t>
            </a:r>
            <a:endParaRPr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847119" y="2780483"/>
            <a:ext cx="12065" cy="410209"/>
            <a:chOff x="5847000" y="3246000"/>
            <a:chExt cx="12065" cy="410209"/>
          </a:xfrm>
        </p:grpSpPr>
        <p:sp>
          <p:nvSpPr>
            <p:cNvPr id="19" name="object 19"/>
            <p:cNvSpPr/>
            <p:nvPr/>
          </p:nvSpPr>
          <p:spPr>
            <a:xfrm>
              <a:off x="5847079" y="3251843"/>
              <a:ext cx="12065" cy="398780"/>
            </a:xfrm>
            <a:custGeom>
              <a:avLst/>
              <a:gdLst/>
              <a:ahLst/>
              <a:cxnLst/>
              <a:rect l="l" t="t" r="r" b="b"/>
              <a:pathLst>
                <a:path w="12064" h="398779">
                  <a:moveTo>
                    <a:pt x="0" y="398572"/>
                  </a:moveTo>
                  <a:lnTo>
                    <a:pt x="11694" y="398572"/>
                  </a:lnTo>
                  <a:lnTo>
                    <a:pt x="11694" y="0"/>
                  </a:lnTo>
                  <a:lnTo>
                    <a:pt x="0" y="0"/>
                  </a:lnTo>
                  <a:lnTo>
                    <a:pt x="0" y="398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847000" y="3246000"/>
              <a:ext cx="12065" cy="410209"/>
            </a:xfrm>
            <a:custGeom>
              <a:avLst/>
              <a:gdLst/>
              <a:ahLst/>
              <a:cxnLst/>
              <a:rect l="l" t="t" r="r" b="b"/>
              <a:pathLst>
                <a:path w="12064" h="410210">
                  <a:moveTo>
                    <a:pt x="11694" y="0"/>
                  </a:moveTo>
                  <a:lnTo>
                    <a:pt x="0" y="0"/>
                  </a:lnTo>
                  <a:lnTo>
                    <a:pt x="0" y="410180"/>
                  </a:lnTo>
                  <a:lnTo>
                    <a:pt x="11694" y="410180"/>
                  </a:lnTo>
                  <a:lnTo>
                    <a:pt x="116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728572" y="310642"/>
            <a:ext cx="510775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600" spc="-10" dirty="0">
                <a:latin typeface="Impact" panose="020B0806030902050204" pitchFamily="34" charset="0"/>
              </a:rPr>
              <a:t>C</a:t>
            </a:r>
            <a:r>
              <a:rPr lang="en-US" sz="3600" spc="-10" dirty="0">
                <a:latin typeface="Impact" panose="020B0806030902050204" pitchFamily="34" charset="0"/>
              </a:rPr>
              <a:t>ORPORATE STRUCTURE</a:t>
            </a:r>
            <a:endParaRPr sz="3600" dirty="0">
              <a:latin typeface="Impact" panose="020B0806030902050204" pitchFamily="34" charset="0"/>
            </a:endParaRPr>
          </a:p>
        </p:txBody>
      </p:sp>
      <p:pic>
        <p:nvPicPr>
          <p:cNvPr id="52" name="object 5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7359" y="947516"/>
            <a:ext cx="1791501" cy="658631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31529" y="1990029"/>
            <a:ext cx="1603162" cy="615364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5251" y="4229342"/>
            <a:ext cx="1144766" cy="857272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192EC7C-EDC9-0E24-CC29-3B262CD1B93A}"/>
              </a:ext>
            </a:extLst>
          </p:cNvPr>
          <p:cNvCxnSpPr>
            <a:cxnSpLocks/>
          </p:cNvCxnSpPr>
          <p:nvPr/>
        </p:nvCxnSpPr>
        <p:spPr>
          <a:xfrm>
            <a:off x="2303452" y="3488349"/>
            <a:ext cx="0" cy="4174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A32A182-A27E-9696-983A-BEAC8660331E}"/>
              </a:ext>
            </a:extLst>
          </p:cNvPr>
          <p:cNvCxnSpPr>
            <a:cxnSpLocks/>
          </p:cNvCxnSpPr>
          <p:nvPr/>
        </p:nvCxnSpPr>
        <p:spPr>
          <a:xfrm>
            <a:off x="9291982" y="3513222"/>
            <a:ext cx="0" cy="3925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713B95B-B14C-0AE9-E312-56F865A4F1DA}"/>
              </a:ext>
            </a:extLst>
          </p:cNvPr>
          <p:cNvCxnSpPr>
            <a:cxnSpLocks/>
          </p:cNvCxnSpPr>
          <p:nvPr/>
        </p:nvCxnSpPr>
        <p:spPr>
          <a:xfrm>
            <a:off x="5833110" y="1597500"/>
            <a:ext cx="0" cy="3925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AB2CA8-EECC-55B7-AEA0-C033C913AEB9}"/>
              </a:ext>
            </a:extLst>
          </p:cNvPr>
          <p:cNvCxnSpPr>
            <a:cxnSpLocks/>
          </p:cNvCxnSpPr>
          <p:nvPr/>
        </p:nvCxnSpPr>
        <p:spPr>
          <a:xfrm>
            <a:off x="2315393" y="2780483"/>
            <a:ext cx="6985923" cy="25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object 18">
            <a:extLst>
              <a:ext uri="{FF2B5EF4-FFF2-40B4-BE49-F238E27FC236}">
                <a16:creationId xmlns:a16="http://schemas.microsoft.com/office/drawing/2014/main" id="{2EB1EC87-4FA4-2D85-A1B3-D66D3476F559}"/>
              </a:ext>
            </a:extLst>
          </p:cNvPr>
          <p:cNvGrpSpPr/>
          <p:nvPr/>
        </p:nvGrpSpPr>
        <p:grpSpPr>
          <a:xfrm>
            <a:off x="2303452" y="2792084"/>
            <a:ext cx="12065" cy="410209"/>
            <a:chOff x="5847000" y="3246000"/>
            <a:chExt cx="12065" cy="410209"/>
          </a:xfrm>
        </p:grpSpPr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1F0B7FA5-2836-2A9A-65B0-2805A9ECDA18}"/>
                </a:ext>
              </a:extLst>
            </p:cNvPr>
            <p:cNvSpPr/>
            <p:nvPr/>
          </p:nvSpPr>
          <p:spPr>
            <a:xfrm>
              <a:off x="5847079" y="3251843"/>
              <a:ext cx="12065" cy="398780"/>
            </a:xfrm>
            <a:custGeom>
              <a:avLst/>
              <a:gdLst/>
              <a:ahLst/>
              <a:cxnLst/>
              <a:rect l="l" t="t" r="r" b="b"/>
              <a:pathLst>
                <a:path w="12064" h="398779">
                  <a:moveTo>
                    <a:pt x="0" y="398572"/>
                  </a:moveTo>
                  <a:lnTo>
                    <a:pt x="11694" y="398572"/>
                  </a:lnTo>
                  <a:lnTo>
                    <a:pt x="11694" y="0"/>
                  </a:lnTo>
                  <a:lnTo>
                    <a:pt x="0" y="0"/>
                  </a:lnTo>
                  <a:lnTo>
                    <a:pt x="0" y="398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9D1CA528-9BA0-373F-3859-30C836BD6F6D}"/>
                </a:ext>
              </a:extLst>
            </p:cNvPr>
            <p:cNvSpPr/>
            <p:nvPr/>
          </p:nvSpPr>
          <p:spPr>
            <a:xfrm>
              <a:off x="5847000" y="3246000"/>
              <a:ext cx="12065" cy="410209"/>
            </a:xfrm>
            <a:custGeom>
              <a:avLst/>
              <a:gdLst/>
              <a:ahLst/>
              <a:cxnLst/>
              <a:rect l="l" t="t" r="r" b="b"/>
              <a:pathLst>
                <a:path w="12064" h="410210">
                  <a:moveTo>
                    <a:pt x="11694" y="0"/>
                  </a:moveTo>
                  <a:lnTo>
                    <a:pt x="0" y="0"/>
                  </a:lnTo>
                  <a:lnTo>
                    <a:pt x="0" y="410180"/>
                  </a:lnTo>
                  <a:lnTo>
                    <a:pt x="11694" y="410180"/>
                  </a:lnTo>
                  <a:lnTo>
                    <a:pt x="116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18">
            <a:extLst>
              <a:ext uri="{FF2B5EF4-FFF2-40B4-BE49-F238E27FC236}">
                <a16:creationId xmlns:a16="http://schemas.microsoft.com/office/drawing/2014/main" id="{BBF59480-9EB3-B709-F2F8-850BD228706C}"/>
              </a:ext>
            </a:extLst>
          </p:cNvPr>
          <p:cNvGrpSpPr/>
          <p:nvPr/>
        </p:nvGrpSpPr>
        <p:grpSpPr>
          <a:xfrm>
            <a:off x="9304642" y="2806317"/>
            <a:ext cx="12065" cy="410209"/>
            <a:chOff x="5847000" y="3246000"/>
            <a:chExt cx="12065" cy="410209"/>
          </a:xfrm>
        </p:grpSpPr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FED6DD7A-406D-6CAB-3CC9-461F66B1D26B}"/>
                </a:ext>
              </a:extLst>
            </p:cNvPr>
            <p:cNvSpPr/>
            <p:nvPr/>
          </p:nvSpPr>
          <p:spPr>
            <a:xfrm>
              <a:off x="5847079" y="3251843"/>
              <a:ext cx="12065" cy="398780"/>
            </a:xfrm>
            <a:custGeom>
              <a:avLst/>
              <a:gdLst/>
              <a:ahLst/>
              <a:cxnLst/>
              <a:rect l="l" t="t" r="r" b="b"/>
              <a:pathLst>
                <a:path w="12064" h="398779">
                  <a:moveTo>
                    <a:pt x="0" y="398572"/>
                  </a:moveTo>
                  <a:lnTo>
                    <a:pt x="11694" y="398572"/>
                  </a:lnTo>
                  <a:lnTo>
                    <a:pt x="11694" y="0"/>
                  </a:lnTo>
                  <a:lnTo>
                    <a:pt x="0" y="0"/>
                  </a:lnTo>
                  <a:lnTo>
                    <a:pt x="0" y="398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834A03CC-F927-4280-EB27-024E6AA94267}"/>
                </a:ext>
              </a:extLst>
            </p:cNvPr>
            <p:cNvSpPr/>
            <p:nvPr/>
          </p:nvSpPr>
          <p:spPr>
            <a:xfrm>
              <a:off x="5847000" y="3246000"/>
              <a:ext cx="12065" cy="410209"/>
            </a:xfrm>
            <a:custGeom>
              <a:avLst/>
              <a:gdLst/>
              <a:ahLst/>
              <a:cxnLst/>
              <a:rect l="l" t="t" r="r" b="b"/>
              <a:pathLst>
                <a:path w="12064" h="410210">
                  <a:moveTo>
                    <a:pt x="11694" y="0"/>
                  </a:moveTo>
                  <a:lnTo>
                    <a:pt x="0" y="0"/>
                  </a:lnTo>
                  <a:lnTo>
                    <a:pt x="0" y="410180"/>
                  </a:lnTo>
                  <a:lnTo>
                    <a:pt x="11694" y="410180"/>
                  </a:lnTo>
                  <a:lnTo>
                    <a:pt x="116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3E0EFD-A97E-0D28-9402-CEDFEF012BBF}"/>
              </a:ext>
            </a:extLst>
          </p:cNvPr>
          <p:cNvCxnSpPr>
            <a:cxnSpLocks/>
          </p:cNvCxnSpPr>
          <p:nvPr/>
        </p:nvCxnSpPr>
        <p:spPr>
          <a:xfrm>
            <a:off x="5833110" y="3546503"/>
            <a:ext cx="0" cy="3149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002BDF-909E-C0EC-FBFA-FD1FA036139E}"/>
              </a:ext>
            </a:extLst>
          </p:cNvPr>
          <p:cNvCxnSpPr>
            <a:cxnSpLocks/>
          </p:cNvCxnSpPr>
          <p:nvPr/>
        </p:nvCxnSpPr>
        <p:spPr>
          <a:xfrm>
            <a:off x="9291982" y="4650390"/>
            <a:ext cx="0" cy="2612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7258801C-22DC-A588-380F-41CEC02CD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4167256"/>
            <a:ext cx="1380285" cy="52450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33230E-9E4D-488D-4F7E-A6F27981E8AE}"/>
              </a:ext>
            </a:extLst>
          </p:cNvPr>
          <p:cNvSpPr/>
          <p:nvPr/>
        </p:nvSpPr>
        <p:spPr>
          <a:xfrm>
            <a:off x="8458200" y="0"/>
            <a:ext cx="3721735" cy="1106657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3" name="object 55">
            <a:extLst>
              <a:ext uri="{FF2B5EF4-FFF2-40B4-BE49-F238E27FC236}">
                <a16:creationId xmlns:a16="http://schemas.microsoft.com/office/drawing/2014/main" id="{A269893B-E7DF-078E-B81E-2A1FDA3D9A5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87939" y="4317479"/>
            <a:ext cx="2142490" cy="113297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606432"/>
            <a:ext cx="11136986" cy="5398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65"/>
              </a:spcBef>
            </a:pPr>
            <a:r>
              <a:rPr lang="en-US" sz="2000" spc="-10" dirty="0">
                <a:solidFill>
                  <a:srgbClr val="C00000"/>
                </a:solidFill>
                <a:latin typeface="Impact" panose="020B0806030902050204" pitchFamily="34" charset="0"/>
                <a:cs typeface="Calibri"/>
              </a:rPr>
              <a:t>VISION</a:t>
            </a:r>
            <a:endParaRPr lang="en-US" sz="2000" dirty="0">
              <a:solidFill>
                <a:srgbClr val="C00000"/>
              </a:solidFill>
              <a:latin typeface="Impact" panose="020B0806030902050204" pitchFamily="34" charset="0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lang="en-US" sz="1800" spc="-80" dirty="0">
                <a:latin typeface="Calibri"/>
                <a:cs typeface="Calibri"/>
              </a:rPr>
              <a:t>To</a:t>
            </a:r>
            <a:r>
              <a:rPr lang="en-US" sz="1800" spc="-2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be</a:t>
            </a:r>
            <a:r>
              <a:rPr lang="en-US" sz="1800" spc="-4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an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o</a:t>
            </a:r>
            <a:r>
              <a:rPr lang="en-US" sz="1800" spc="-10" dirty="0">
                <a:latin typeface="Calibri"/>
                <a:cs typeface="Calibri"/>
              </a:rPr>
              <a:t>rganization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of</a:t>
            </a:r>
            <a:r>
              <a:rPr lang="en-US" sz="1800" spc="-4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Increasing</a:t>
            </a:r>
            <a:r>
              <a:rPr lang="en-US" sz="1800" spc="-20" dirty="0">
                <a:latin typeface="Calibri"/>
                <a:cs typeface="Calibri"/>
              </a:rPr>
              <a:t> Values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to</a:t>
            </a:r>
            <a:r>
              <a:rPr lang="en-US" sz="1800" spc="-4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all</a:t>
            </a:r>
            <a:r>
              <a:rPr lang="en-US" sz="1800" spc="-40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Stakeholders.</a:t>
            </a:r>
            <a:endParaRPr lang="en-US" sz="1800" dirty="0">
              <a:latin typeface="Calibri"/>
              <a:cs typeface="Calibri"/>
            </a:endParaRPr>
          </a:p>
          <a:p>
            <a:pPr marL="299085" marR="26860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lang="en-US" sz="1800" spc="-80" dirty="0">
                <a:latin typeface="Calibri"/>
                <a:cs typeface="Calibri"/>
              </a:rPr>
              <a:t>To</a:t>
            </a:r>
            <a:r>
              <a:rPr lang="en-US" sz="1800" spc="-25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recognize</a:t>
            </a:r>
            <a:r>
              <a:rPr lang="en-US" sz="1800" spc="-45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eco-</a:t>
            </a:r>
            <a:r>
              <a:rPr lang="en-US" sz="1800" dirty="0">
                <a:latin typeface="Calibri"/>
                <a:cs typeface="Calibri"/>
              </a:rPr>
              <a:t>friendliness</a:t>
            </a:r>
            <a:r>
              <a:rPr lang="en-US" sz="1800" spc="-2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as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vital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elements</a:t>
            </a:r>
            <a:r>
              <a:rPr lang="en-US" sz="1800" spc="-4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in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our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manufacturing;</a:t>
            </a:r>
            <a:r>
              <a:rPr lang="en-US" sz="1800" spc="-20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offering</a:t>
            </a:r>
            <a:r>
              <a:rPr lang="en-US" sz="1800" spc="-2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of</a:t>
            </a:r>
            <a:r>
              <a:rPr lang="en-US" sz="1800" spc="-4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Product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and</a:t>
            </a:r>
            <a:r>
              <a:rPr lang="en-US" sz="1800" spc="-2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Services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spc="-25" dirty="0">
                <a:latin typeface="Calibri"/>
                <a:cs typeface="Calibri"/>
              </a:rPr>
              <a:t>and </a:t>
            </a:r>
            <a:r>
              <a:rPr lang="en-US" sz="1800" spc="-20" dirty="0">
                <a:latin typeface="Calibri"/>
                <a:cs typeface="Calibri"/>
              </a:rPr>
              <a:t>Technology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Development.</a:t>
            </a:r>
            <a:endParaRPr lang="en-US"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b="1" spc="-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C00000"/>
                </a:solidFill>
                <a:latin typeface="Impact" panose="020B0806030902050204" pitchFamily="34" charset="0"/>
                <a:cs typeface="Calibri"/>
              </a:rPr>
              <a:t>MISSION</a:t>
            </a:r>
            <a:endParaRPr sz="2000" dirty="0">
              <a:solidFill>
                <a:srgbClr val="C00000"/>
              </a:solidFill>
              <a:latin typeface="Impact" panose="020B0806030902050204" pitchFamily="34" charset="0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800" spc="-10" dirty="0">
                <a:latin typeface="Calibri"/>
                <a:cs typeface="Calibri"/>
              </a:rPr>
              <a:t>Excellent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Service,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Quality,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&amp;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Pricing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valued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customers.</a:t>
            </a:r>
            <a:endParaRPr sz="18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Create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Brand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Name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Recognition</a:t>
            </a:r>
            <a:endParaRPr sz="1800" dirty="0">
              <a:latin typeface="Calibri"/>
              <a:cs typeface="Calibri"/>
            </a:endParaRPr>
          </a:p>
          <a:p>
            <a:pPr marL="299085" indent="-286385">
              <a:buFont typeface="Arial MT"/>
              <a:buChar char="•"/>
              <a:tabLst>
                <a:tab pos="299085" algn="l"/>
              </a:tabLst>
            </a:pPr>
            <a:r>
              <a:rPr lang="en-US" sz="1800" dirty="0">
                <a:latin typeface="Calibri"/>
                <a:cs typeface="Calibri"/>
              </a:rPr>
              <a:t>Optimize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&amp;</a:t>
            </a:r>
            <a:r>
              <a:rPr lang="en-US" sz="1800" spc="-4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Sustain</a:t>
            </a:r>
            <a:r>
              <a:rPr lang="en-US" sz="1800" spc="-5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Returns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to</a:t>
            </a:r>
            <a:r>
              <a:rPr lang="en-US" sz="1800" spc="-5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all</a:t>
            </a:r>
            <a:r>
              <a:rPr lang="en-US" sz="1800" spc="-40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Stakeholders</a:t>
            </a:r>
            <a:endParaRPr lang="en-US" sz="1800" dirty="0">
              <a:latin typeface="Calibri"/>
              <a:cs typeface="Calibri"/>
            </a:endParaRPr>
          </a:p>
          <a:p>
            <a:pPr marL="299085" indent="-286385">
              <a:buFont typeface="Arial MT"/>
              <a:buChar char="•"/>
              <a:tabLst>
                <a:tab pos="299085" algn="l"/>
              </a:tabLst>
            </a:pPr>
            <a:r>
              <a:rPr lang="en-US" sz="1800" dirty="0">
                <a:latin typeface="Calibri"/>
                <a:cs typeface="Calibri"/>
              </a:rPr>
              <a:t>With</a:t>
            </a:r>
            <a:r>
              <a:rPr lang="en-US" sz="1800" spc="-2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our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belief</a:t>
            </a:r>
            <a:r>
              <a:rPr lang="en-US" sz="1800" spc="-2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in</a:t>
            </a:r>
            <a:r>
              <a:rPr lang="en-US" sz="1800" spc="-2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Integrity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and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Professionalism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in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our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business</a:t>
            </a:r>
            <a:r>
              <a:rPr lang="en-US" sz="1800" spc="-40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deals</a:t>
            </a:r>
            <a:endParaRPr lang="en-US" sz="1800" dirty="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Instil</a:t>
            </a:r>
            <a:r>
              <a:rPr lang="en-US" sz="1800" dirty="0">
                <a:latin typeface="Calibri"/>
                <a:cs typeface="Calibri"/>
              </a:rPr>
              <a:t>l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Cohesive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Culture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Respect,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Cooperation,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Participation,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Communication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Interaction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among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all </a:t>
            </a:r>
            <a:r>
              <a:rPr sz="1800" spc="-10" dirty="0">
                <a:latin typeface="Calibri"/>
                <a:cs typeface="Calibri"/>
              </a:rPr>
              <a:t>levels</a:t>
            </a:r>
            <a:endParaRPr sz="18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Social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Commitment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Community,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Safety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&amp;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Health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Environmental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Friendliness</a:t>
            </a:r>
            <a:endParaRPr lang="en-US" sz="1800" spc="-10" dirty="0">
              <a:latin typeface="Calibri"/>
              <a:cs typeface="Calibri"/>
            </a:endParaRPr>
          </a:p>
          <a:p>
            <a:pPr marL="299085" indent="-286385">
              <a:buFont typeface="Arial MT"/>
              <a:buChar char="•"/>
              <a:tabLst>
                <a:tab pos="299085" algn="l"/>
              </a:tabLst>
            </a:pPr>
            <a:r>
              <a:rPr lang="en-US" sz="1800" dirty="0">
                <a:latin typeface="Calibri"/>
                <a:cs typeface="Calibri"/>
              </a:rPr>
              <a:t>Ensure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continuous</a:t>
            </a:r>
            <a:r>
              <a:rPr lang="en-US" sz="1800" spc="-25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Research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&amp;</a:t>
            </a:r>
            <a:r>
              <a:rPr lang="en-US" sz="1800" spc="-45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Development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of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Ingenious</a:t>
            </a:r>
            <a:r>
              <a:rPr lang="en-US" sz="1800" spc="-45" dirty="0">
                <a:latin typeface="Calibri"/>
                <a:cs typeface="Calibri"/>
              </a:rPr>
              <a:t> </a:t>
            </a:r>
            <a:r>
              <a:rPr lang="en-US" sz="1800" spc="-20" dirty="0">
                <a:latin typeface="Calibri"/>
                <a:cs typeface="Calibri"/>
              </a:rPr>
              <a:t>Technology </a:t>
            </a:r>
            <a:r>
              <a:rPr lang="en-US" sz="1800" dirty="0">
                <a:latin typeface="Calibri"/>
                <a:cs typeface="Calibri"/>
              </a:rPr>
              <a:t>for</a:t>
            </a:r>
            <a:r>
              <a:rPr lang="en-US" sz="1800" spc="-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tomorrow</a:t>
            </a:r>
            <a:r>
              <a:rPr lang="en-US" sz="1800" spc="-40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needs</a:t>
            </a:r>
            <a:endParaRPr lang="en-US"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sz="20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CORE</a:t>
            </a:r>
            <a:r>
              <a:rPr sz="2000" spc="-3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sz="2000" spc="-1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VALUES</a:t>
            </a:r>
            <a:endParaRPr sz="2000" dirty="0">
              <a:solidFill>
                <a:srgbClr val="C00000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Strength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&amp;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Determination</a:t>
            </a:r>
            <a:endParaRPr sz="18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800" spc="-10" dirty="0">
                <a:latin typeface="Calibri"/>
                <a:cs typeface="Calibri"/>
              </a:rPr>
              <a:t>Resourcefulness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&amp; </a:t>
            </a:r>
            <a:r>
              <a:rPr sz="1800" spc="-10" dirty="0">
                <a:latin typeface="Calibri"/>
                <a:cs typeface="Calibri"/>
              </a:rPr>
              <a:t>Innovation</a:t>
            </a:r>
            <a:endParaRPr sz="18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Integrity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&amp;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Accountability</a:t>
            </a:r>
            <a:endParaRPr sz="18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800" spc="-25" dirty="0">
                <a:latin typeface="Calibri"/>
                <a:cs typeface="Calibri"/>
              </a:rPr>
              <a:t>Teamwork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&amp;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Passion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1732" y="762000"/>
            <a:ext cx="8156042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dirty="0">
                <a:latin typeface="Impact" panose="020B0806030902050204" pitchFamily="34" charset="0"/>
              </a:rPr>
              <a:t>SUN RUBBER INDUSTRY SDN. BHD.</a:t>
            </a:r>
            <a:endParaRPr sz="3600" dirty="0">
              <a:latin typeface="Impact" panose="020B080603090205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00400" y="1514618"/>
            <a:ext cx="8156042" cy="4273606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85"/>
              </a:spcBef>
            </a:pPr>
            <a:r>
              <a:rPr sz="3000" b="1" dirty="0">
                <a:latin typeface="Calibri"/>
                <a:cs typeface="Calibri"/>
              </a:rPr>
              <a:t>S</a:t>
            </a:r>
            <a:r>
              <a:rPr sz="2200" b="1" dirty="0">
                <a:latin typeface="Calibri"/>
                <a:cs typeface="Calibri"/>
              </a:rPr>
              <a:t>un</a:t>
            </a:r>
            <a:r>
              <a:rPr sz="2200" b="1" spc="-3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Rubber</a:t>
            </a:r>
            <a:r>
              <a:rPr lang="en-US" sz="2200" b="1" dirty="0">
                <a:latin typeface="Calibri"/>
                <a:cs typeface="Calibri"/>
              </a:rPr>
              <a:t> Industry Sdn. Bhd.</a:t>
            </a:r>
            <a:r>
              <a:rPr sz="2200" b="1" spc="-20" dirty="0">
                <a:latin typeface="Calibri"/>
                <a:cs typeface="Calibri"/>
              </a:rPr>
              <a:t> </a:t>
            </a:r>
            <a:r>
              <a:rPr lang="en-US" sz="2200" b="1" spc="-20" dirty="0">
                <a:latin typeface="Calibri"/>
                <a:cs typeface="Calibri"/>
              </a:rPr>
              <a:t>(“SRI”) </a:t>
            </a:r>
            <a:r>
              <a:rPr lang="en-US" sz="2200" spc="-20" dirty="0">
                <a:latin typeface="Calibri"/>
                <a:cs typeface="Calibri"/>
              </a:rPr>
              <a:t>was incorporated in 1980, is a wholly-owned subsidiary of SRIT.  </a:t>
            </a:r>
          </a:p>
          <a:p>
            <a:pPr marL="12700" marR="5080" algn="just">
              <a:lnSpc>
                <a:spcPct val="100499"/>
              </a:lnSpc>
              <a:spcBef>
                <a:spcPts val="85"/>
              </a:spcBef>
            </a:pPr>
            <a:endParaRPr lang="en-US" sz="1200" spc="-20" dirty="0">
              <a:latin typeface="Calibri"/>
              <a:cs typeface="Calibri"/>
            </a:endParaRPr>
          </a:p>
          <a:p>
            <a:pPr marL="12700" marR="5080" algn="just">
              <a:lnSpc>
                <a:spcPct val="100499"/>
              </a:lnSpc>
              <a:spcBef>
                <a:spcPts val="85"/>
              </a:spcBef>
            </a:pPr>
            <a:r>
              <a:rPr lang="en-US" sz="2200" spc="-20" dirty="0">
                <a:latin typeface="Calibri"/>
                <a:cs typeface="Calibri"/>
              </a:rPr>
              <a:t>SRI </a:t>
            </a:r>
            <a:r>
              <a:rPr lang="en-US" sz="2200" dirty="0">
                <a:latin typeface="Calibri"/>
                <a:cs typeface="Calibri"/>
              </a:rPr>
              <a:t>is </a:t>
            </a:r>
            <a:r>
              <a:rPr sz="2200" dirty="0">
                <a:latin typeface="Calibri"/>
                <a:cs typeface="Calibri"/>
              </a:rPr>
              <a:t>one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largest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&amp;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leading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rubber </a:t>
            </a:r>
            <a:r>
              <a:rPr sz="2200" dirty="0">
                <a:latin typeface="Calibri"/>
                <a:cs typeface="Calibri"/>
              </a:rPr>
              <a:t>compound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manufacturer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Tyre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Compound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Both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new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and </a:t>
            </a:r>
            <a:r>
              <a:rPr sz="2200" spc="-10" dirty="0">
                <a:latin typeface="Calibri"/>
                <a:cs typeface="Calibri"/>
              </a:rPr>
              <a:t>retreads,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Industrial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Rubber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Goods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&amp;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General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Rubber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Goods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in </a:t>
            </a:r>
            <a:r>
              <a:rPr sz="2200" spc="-10" dirty="0">
                <a:latin typeface="Calibri"/>
                <a:cs typeface="Calibri"/>
              </a:rPr>
              <a:t>Malaysia.</a:t>
            </a:r>
            <a:endParaRPr lang="en-US" sz="2200" spc="-10" dirty="0">
              <a:latin typeface="Calibri"/>
              <a:cs typeface="Calibri"/>
            </a:endParaRPr>
          </a:p>
          <a:p>
            <a:pPr marL="12700" marR="5080" algn="just">
              <a:lnSpc>
                <a:spcPct val="100499"/>
              </a:lnSpc>
              <a:spcBef>
                <a:spcPts val="85"/>
              </a:spcBef>
            </a:pPr>
            <a:endParaRPr lang="en-US" sz="1200" spc="-10" dirty="0">
              <a:latin typeface="Calibri"/>
              <a:cs typeface="Calibri"/>
            </a:endParaRPr>
          </a:p>
          <a:p>
            <a:pPr marL="12700" marR="5080" algn="just">
              <a:lnSpc>
                <a:spcPct val="100499"/>
              </a:lnSpc>
              <a:spcBef>
                <a:spcPts val="85"/>
              </a:spcBef>
            </a:pPr>
            <a:r>
              <a:rPr sz="2200" dirty="0">
                <a:latin typeface="Calibri"/>
                <a:cs typeface="Calibri"/>
              </a:rPr>
              <a:t>We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engaged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designing,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research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development, </a:t>
            </a:r>
            <a:r>
              <a:rPr sz="2200" dirty="0">
                <a:latin typeface="Calibri"/>
                <a:cs typeface="Calibri"/>
              </a:rPr>
              <a:t>manufacturing,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product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testing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distribution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rubber </a:t>
            </a:r>
            <a:r>
              <a:rPr sz="2200" dirty="0">
                <a:latin typeface="Calibri"/>
                <a:cs typeface="Calibri"/>
              </a:rPr>
              <a:t>compounds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which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currently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supplied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domestic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and </a:t>
            </a:r>
            <a:r>
              <a:rPr sz="2200" dirty="0">
                <a:latin typeface="Calibri"/>
                <a:cs typeface="Calibri"/>
              </a:rPr>
              <a:t>international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market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covering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China,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Asia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Pacific,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Oceania, </a:t>
            </a:r>
            <a:r>
              <a:rPr sz="2200" dirty="0">
                <a:latin typeface="Calibri"/>
                <a:cs typeface="Calibri"/>
              </a:rPr>
              <a:t>Middle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East,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Africa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Europe.</a:t>
            </a:r>
            <a:endParaRPr sz="22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645"/>
              </a:spcBef>
            </a:pPr>
            <a:r>
              <a:rPr lang="en-US" sz="2200" spc="-25" dirty="0">
                <a:latin typeface="Calibri"/>
                <a:cs typeface="Calibri"/>
              </a:rPr>
              <a:t>SRI </a:t>
            </a:r>
            <a:r>
              <a:rPr sz="2200" dirty="0">
                <a:latin typeface="Calibri"/>
                <a:cs typeface="Calibri"/>
              </a:rPr>
              <a:t>is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also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equipped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with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an</a:t>
            </a:r>
            <a:r>
              <a:rPr lang="en-US"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advanced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mixing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plant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from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German</a:t>
            </a:r>
            <a:r>
              <a:rPr lang="en-US" sz="2200" spc="-10" dirty="0">
                <a:latin typeface="Calibri"/>
                <a:cs typeface="Calibri"/>
              </a:rPr>
              <a:t>y.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1BAFE8-0A41-E54A-DBB5-2F789F7DC799}"/>
              </a:ext>
            </a:extLst>
          </p:cNvPr>
          <p:cNvSpPr/>
          <p:nvPr/>
        </p:nvSpPr>
        <p:spPr>
          <a:xfrm>
            <a:off x="8827774" y="0"/>
            <a:ext cx="3364226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object 55">
            <a:extLst>
              <a:ext uri="{FF2B5EF4-FFF2-40B4-BE49-F238E27FC236}">
                <a16:creationId xmlns:a16="http://schemas.microsoft.com/office/drawing/2014/main" id="{B796FDDE-B92A-6EE9-5235-E7871B7AD47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767" y="1828800"/>
            <a:ext cx="2142490" cy="113297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</TotalTime>
  <Words>1510</Words>
  <Application>Microsoft Office PowerPoint</Application>
  <PresentationFormat>Widescreen</PresentationFormat>
  <Paragraphs>290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Arial MT</vt:lpstr>
      <vt:lpstr>Calibri</vt:lpstr>
      <vt:lpstr>Impact</vt:lpstr>
      <vt:lpstr>Roboto</vt:lpstr>
      <vt:lpstr>Times New Roman</vt:lpstr>
      <vt:lpstr>Office Theme</vt:lpstr>
      <vt:lpstr>SUNRICH INTEGRATED GROUP</vt:lpstr>
      <vt:lpstr>Corporate Video</vt:lpstr>
      <vt:lpstr>PowerPoint Presentation</vt:lpstr>
      <vt:lpstr>ABOUT US</vt:lpstr>
      <vt:lpstr>BUSINESS OVERVIEW Four Main Business Arms</vt:lpstr>
      <vt:lpstr>PowerPoint Presentation</vt:lpstr>
      <vt:lpstr>CORPORATE STRUCTURE</vt:lpstr>
      <vt:lpstr>PowerPoint Presentation</vt:lpstr>
      <vt:lpstr>SUN RUBBER INDUSTRY SDN. BHD.</vt:lpstr>
      <vt:lpstr>CORE BUSINESS</vt:lpstr>
      <vt:lpstr>RETREADS PRODUCT RANGE</vt:lpstr>
      <vt:lpstr>PowerPoint Presentation</vt:lpstr>
      <vt:lpstr>ACCREDITATION</vt:lpstr>
      <vt:lpstr>MACHINERY CAPACITY</vt:lpstr>
      <vt:lpstr>Machinery Capacity</vt:lpstr>
      <vt:lpstr>Current Utilization (Monthly)</vt:lpstr>
      <vt:lpstr>Introduction of SRI Plant 2</vt:lpstr>
      <vt:lpstr>TECHNOLOGY &amp; PRODUCT BACKBONE</vt:lpstr>
      <vt:lpstr>Overview of HF250</vt:lpstr>
      <vt:lpstr>Production Flow</vt:lpstr>
      <vt:lpstr>Process Flow</vt:lpstr>
      <vt:lpstr>Mixing Performance of SRI Intermeshing vs Tangential</vt:lpstr>
      <vt:lpstr>R&amp;D Laboratory</vt:lpstr>
      <vt:lpstr>PowerPoint Presentation</vt:lpstr>
      <vt:lpstr>LAB FACILITIES</vt:lpstr>
      <vt:lpstr>PowerPoint Presentation</vt:lpstr>
      <vt:lpstr>Thank you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tcsoon@sunrich-ew.com</dc:creator>
  <cp:lastModifiedBy>hswong</cp:lastModifiedBy>
  <cp:revision>69</cp:revision>
  <dcterms:created xsi:type="dcterms:W3CDTF">2024-05-20T08:59:41Z</dcterms:created>
  <dcterms:modified xsi:type="dcterms:W3CDTF">2024-11-14T03:09:08Z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2018-08-17T00:00:00Z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2024-05-20T00:00:00Z</vt:filetime>
  </property>
  <property fmtid="{D5CDD505-2E9C-101B-9397-08002B2CF9AE}" pid="5" name="Producer">
    <vt:lpwstr>Microsoft® PowerPoint® 2013</vt:lpwstr>
  </property>
</Properties>
</file>