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7996C-38AA-ADA5-5EB5-1F45E527F7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4CB6EA-1F3F-F384-7E92-E53E9FDF6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628A92-F9CD-FC56-89B9-6BDF396EB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78AD-C307-4195-9116-1BA1B66D97FF}" type="datetimeFigureOut">
              <a:rPr lang="en-MY" smtClean="0"/>
              <a:t>27/01/2026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462EE4-3873-673A-8AB1-1BBDAA166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6A0C0-7971-244C-ECB4-098F7ACE5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19A7-D369-449B-AABA-07ADD4D9FBC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62931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2D4AB-0B3A-CD5A-81E0-DC3E2BD62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4DF91D-CFCF-C1A4-B12A-72B6699627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E55BD-A7B6-0CE3-80E3-46134F40A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78AD-C307-4195-9116-1BA1B66D97FF}" type="datetimeFigureOut">
              <a:rPr lang="en-MY" smtClean="0"/>
              <a:t>27/01/2026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26B74-CB12-C552-D599-0D73C96A8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A0F80-7213-F98A-6B84-4C2C9E968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19A7-D369-449B-AABA-07ADD4D9FBC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93622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8D9EB6-831B-E3E9-3084-5CB2B8655D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69503-BE2F-A4FE-DF83-3E5B807EBD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03460-C4C6-C733-14C6-56AFCEFC0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78AD-C307-4195-9116-1BA1B66D97FF}" type="datetimeFigureOut">
              <a:rPr lang="en-MY" smtClean="0"/>
              <a:t>27/01/2026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14ED2-615B-F8E0-6ABB-6258B7E69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2E61C-5B6F-E61A-8D7B-0FE986BC0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19A7-D369-449B-AABA-07ADD4D9FBC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17246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A4A0C-FD49-7F78-F9D7-405C778E6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EC28E-A911-09CE-DC1D-642D97878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96E2C5-1418-229E-E282-72D49D069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78AD-C307-4195-9116-1BA1B66D97FF}" type="datetimeFigureOut">
              <a:rPr lang="en-MY" smtClean="0"/>
              <a:t>27/01/2026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52E13-D5E9-F76E-DB8A-13F2C4534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D0D3E-DABA-6D39-7139-FDD5D3D95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19A7-D369-449B-AABA-07ADD4D9FBC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04805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D036B-2837-3FA7-60FF-05926F7E4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820E6F-BAD8-E17A-5BDE-1158E4C3DD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27947D-E08E-7768-3470-4F428037F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78AD-C307-4195-9116-1BA1B66D97FF}" type="datetimeFigureOut">
              <a:rPr lang="en-MY" smtClean="0"/>
              <a:t>27/01/2026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58053-1558-1CF8-E54F-5AA611DC5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AD59A-3358-7EFE-7C9E-9C10E4AFF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19A7-D369-449B-AABA-07ADD4D9FBC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03501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C5011-B5E3-2D43-CA84-DB4FC42BE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62732-5584-3195-3ED9-AB998FBD81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466367-2F75-915F-F2DE-B4FA260A48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C50AF7-1627-5A27-3F94-DD15EEEE8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78AD-C307-4195-9116-1BA1B66D97FF}" type="datetimeFigureOut">
              <a:rPr lang="en-MY" smtClean="0"/>
              <a:t>27/01/2026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E750BC-ED6E-D103-2A9F-66262B1C2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44ACAC-1528-FD69-A5F1-54DB6BC81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19A7-D369-449B-AABA-07ADD4D9FBC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43347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51B0B-F7DD-B1FB-82FE-F2564B9CC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79B2A7-A9AD-D9C2-BCFC-BF01B0180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491F31-61B3-871D-71D4-B12F296931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7842D0-7AB3-E0CE-B592-AAC1AD6D56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C091AB-215E-4192-7182-9F19DDCF19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BC1B2D-11CB-FCE3-063E-1D89ADC7C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78AD-C307-4195-9116-1BA1B66D97FF}" type="datetimeFigureOut">
              <a:rPr lang="en-MY" smtClean="0"/>
              <a:t>27/01/2026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F63451-C9D6-FEE2-50AD-9442A3E13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CC1457-F7E9-66D2-9F54-FD5C80A9D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19A7-D369-449B-AABA-07ADD4D9FBC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18089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7FE85-BC05-39B5-0278-1546630DA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7302D-5D3B-0301-05FE-27A3BF8EC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78AD-C307-4195-9116-1BA1B66D97FF}" type="datetimeFigureOut">
              <a:rPr lang="en-MY" smtClean="0"/>
              <a:t>27/01/2026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BE821E-1EA8-784A-13E3-E99C75B31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14C5B9-8495-D4AA-D787-C2091F548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19A7-D369-449B-AABA-07ADD4D9FBC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77830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EC8EF6-868A-EC09-C753-463BCD64A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78AD-C307-4195-9116-1BA1B66D97FF}" type="datetimeFigureOut">
              <a:rPr lang="en-MY" smtClean="0"/>
              <a:t>27/01/2026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F1AE3B-905A-697C-671D-A682EA692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1EACBD-5B8F-E1DB-CCD9-AFF9476C6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19A7-D369-449B-AABA-07ADD4D9FBC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07378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51B25-B910-461D-92A6-8BF723056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D6627-92FF-3E6B-36DD-315B19E6B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5101B2-577C-1C4D-8BD7-0B1E47B5C8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8009E-3819-404B-0B3D-B6D3454B1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78AD-C307-4195-9116-1BA1B66D97FF}" type="datetimeFigureOut">
              <a:rPr lang="en-MY" smtClean="0"/>
              <a:t>27/01/2026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FEAE0B-B102-8FA4-AF5E-4D398928F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29B99-3BD0-D7B2-77B2-F66662CB2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19A7-D369-449B-AABA-07ADD4D9FBC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7124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9775F-4449-5A37-9251-E4C7C6B80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5FE994-31EF-A346-F494-2161AE35D0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BB66EA-A380-DC9A-0DEB-C20DBDD3FB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D6846A-4673-A468-74DF-9B941FFDA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78AD-C307-4195-9116-1BA1B66D97FF}" type="datetimeFigureOut">
              <a:rPr lang="en-MY" smtClean="0"/>
              <a:t>27/01/2026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4F2F3A-F755-30E2-A12D-E877B3D08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5D4EAC-77BF-D4DB-7345-D8AF06808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719A7-D369-449B-AABA-07ADD4D9FBC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4140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B11AD4-4707-D804-9E14-57716F992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D79D2-4B8B-1DFE-159A-D887811CB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32581-371C-C135-95EC-DD4BAFAFE0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C678AD-C307-4195-9116-1BA1B66D97FF}" type="datetimeFigureOut">
              <a:rPr lang="en-MY" smtClean="0"/>
              <a:t>27/01/2026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06848-7832-FB21-7492-06C59CB635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F3AE77-CC32-DAB6-86A4-F7F67C3BBB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0719A7-D369-449B-AABA-07ADD4D9FBC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09515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67BFA-369F-75FA-640C-3BC15A0E9E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Sun Rubber Web Architecture Design</a:t>
            </a:r>
            <a:endParaRPr lang="en-M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34E199-BFF2-8E7B-247C-BE3A054B21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Draft by: BenFoo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275333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B45A29AB-0812-8125-3D54-0ED5D6C2BC22}"/>
              </a:ext>
            </a:extLst>
          </p:cNvPr>
          <p:cNvSpPr/>
          <p:nvPr/>
        </p:nvSpPr>
        <p:spPr>
          <a:xfrm>
            <a:off x="0" y="1602658"/>
            <a:ext cx="12192000" cy="53389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22F8EB-3F2C-E63D-5928-B230DC477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Page Design and Tag-line</a:t>
            </a:r>
            <a:endParaRPr lang="en-MY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9CE136-0F87-76FE-46D9-314A5DFFE83B}"/>
              </a:ext>
            </a:extLst>
          </p:cNvPr>
          <p:cNvSpPr txBox="1"/>
          <p:nvPr/>
        </p:nvSpPr>
        <p:spPr>
          <a:xfrm>
            <a:off x="4395019" y="4208424"/>
            <a:ext cx="6833419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Discovering Rubber’s Potential</a:t>
            </a:r>
            <a:endParaRPr lang="en-MY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5EA8BF-DACC-68A1-BEF7-CFAFC616DC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8471" y="3052916"/>
            <a:ext cx="3805084" cy="38050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CDDEBB7-24E4-4606-CFD2-977349D72D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2475" y="2480703"/>
            <a:ext cx="2276629" cy="138608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C934568-9354-0E78-6439-2A303FAE7F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13793" y="4836258"/>
            <a:ext cx="1575311" cy="23480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6DE6D80-B008-0BC7-BCC5-01AF4724A2AF}"/>
              </a:ext>
            </a:extLst>
          </p:cNvPr>
          <p:cNvSpPr txBox="1"/>
          <p:nvPr/>
        </p:nvSpPr>
        <p:spPr>
          <a:xfrm>
            <a:off x="5209946" y="5028962"/>
            <a:ext cx="1907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Tread Liner</a:t>
            </a:r>
            <a:endParaRPr lang="en-MY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140A30-397C-2946-D347-02BCDEE66B32}"/>
              </a:ext>
            </a:extLst>
          </p:cNvPr>
          <p:cNvSpPr txBox="1"/>
          <p:nvPr/>
        </p:nvSpPr>
        <p:spPr>
          <a:xfrm>
            <a:off x="4694904" y="3095893"/>
            <a:ext cx="1907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Compounding</a:t>
            </a:r>
            <a:endParaRPr lang="en-MY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16EBDC-4BB5-5420-BBB7-8CEC0C751DBA}"/>
              </a:ext>
            </a:extLst>
          </p:cNvPr>
          <p:cNvSpPr txBox="1"/>
          <p:nvPr/>
        </p:nvSpPr>
        <p:spPr>
          <a:xfrm>
            <a:off x="8499988" y="3052916"/>
            <a:ext cx="1907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Masterbatch</a:t>
            </a:r>
            <a:endParaRPr lang="en-MY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3A8A82B-313B-837B-6941-3EEFC396DF33}"/>
              </a:ext>
            </a:extLst>
          </p:cNvPr>
          <p:cNvSpPr txBox="1"/>
          <p:nvPr/>
        </p:nvSpPr>
        <p:spPr>
          <a:xfrm>
            <a:off x="8357420" y="6010262"/>
            <a:ext cx="1907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Cushion Gum</a:t>
            </a:r>
            <a:endParaRPr lang="en-MY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C4D4FCD-CA70-DA03-BA2A-43163E9A1FA1}"/>
              </a:ext>
            </a:extLst>
          </p:cNvPr>
          <p:cNvSpPr txBox="1"/>
          <p:nvPr/>
        </p:nvSpPr>
        <p:spPr>
          <a:xfrm>
            <a:off x="5458746" y="5943481"/>
            <a:ext cx="1907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Camelback</a:t>
            </a:r>
            <a:endParaRPr lang="en-MY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293141-2444-6ACF-37C5-52BF721B22F5}"/>
              </a:ext>
            </a:extLst>
          </p:cNvPr>
          <p:cNvSpPr txBox="1"/>
          <p:nvPr/>
        </p:nvSpPr>
        <p:spPr>
          <a:xfrm>
            <a:off x="8772450" y="5082479"/>
            <a:ext cx="1907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OB Strips</a:t>
            </a:r>
            <a:endParaRPr lang="en-MY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E0E1569C-98E0-728A-573A-59CAAC4C648B}"/>
              </a:ext>
            </a:extLst>
          </p:cNvPr>
          <p:cNvCxnSpPr>
            <a:cxnSpLocks/>
          </p:cNvCxnSpPr>
          <p:nvPr/>
        </p:nvCxnSpPr>
        <p:spPr>
          <a:xfrm rot="10800000">
            <a:off x="6978447" y="5229017"/>
            <a:ext cx="572342" cy="253572"/>
          </a:xfrm>
          <a:prstGeom prst="bentConnector3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FB16285F-C522-2021-661D-2ACFFE38087B}"/>
              </a:ext>
            </a:extLst>
          </p:cNvPr>
          <p:cNvCxnSpPr>
            <a:cxnSpLocks/>
          </p:cNvCxnSpPr>
          <p:nvPr/>
        </p:nvCxnSpPr>
        <p:spPr>
          <a:xfrm rot="10800000" flipV="1">
            <a:off x="7113793" y="5882670"/>
            <a:ext cx="378388" cy="260865"/>
          </a:xfrm>
          <a:prstGeom prst="bentConnector3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7F91F313-20AC-3BD0-E9B7-7D859528F7A7}"/>
              </a:ext>
            </a:extLst>
          </p:cNvPr>
          <p:cNvCxnSpPr>
            <a:cxnSpLocks/>
          </p:cNvCxnSpPr>
          <p:nvPr/>
        </p:nvCxnSpPr>
        <p:spPr>
          <a:xfrm>
            <a:off x="8357420" y="5236367"/>
            <a:ext cx="804939" cy="192705"/>
          </a:xfrm>
          <a:prstGeom prst="bentConnector3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18F215D6-8C05-70E5-8882-3F66DCFAE66A}"/>
              </a:ext>
            </a:extLst>
          </p:cNvPr>
          <p:cNvCxnSpPr/>
          <p:nvPr/>
        </p:nvCxnSpPr>
        <p:spPr>
          <a:xfrm>
            <a:off x="8052619" y="6210317"/>
            <a:ext cx="636485" cy="200055"/>
          </a:xfrm>
          <a:prstGeom prst="bentConnector3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FF4AA72C-DC02-6634-CF8A-2934226B1D4C}"/>
              </a:ext>
            </a:extLst>
          </p:cNvPr>
          <p:cNvSpPr txBox="1"/>
          <p:nvPr/>
        </p:nvSpPr>
        <p:spPr>
          <a:xfrm>
            <a:off x="838200" y="1887727"/>
            <a:ext cx="1610032" cy="70788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LOGO</a:t>
            </a:r>
            <a:endParaRPr lang="en-MY" sz="4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B871850-2FFE-190D-AA91-2971C544AC83}"/>
              </a:ext>
            </a:extLst>
          </p:cNvPr>
          <p:cNvSpPr txBox="1"/>
          <p:nvPr/>
        </p:nvSpPr>
        <p:spPr>
          <a:xfrm>
            <a:off x="3311013" y="1963325"/>
            <a:ext cx="1056968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Display" panose="020B0004020202020204" pitchFamily="34" charset="0"/>
              </a:rPr>
              <a:t>Home</a:t>
            </a:r>
            <a:endParaRPr lang="en-MY" dirty="0">
              <a:latin typeface="Aptos Display" panose="020B00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4972290-8048-AC1B-98E8-9D242C06FD91}"/>
              </a:ext>
            </a:extLst>
          </p:cNvPr>
          <p:cNvSpPr txBox="1"/>
          <p:nvPr/>
        </p:nvSpPr>
        <p:spPr>
          <a:xfrm>
            <a:off x="4633453" y="1971163"/>
            <a:ext cx="1521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Display" panose="020B0004020202020204" pitchFamily="34" charset="0"/>
              </a:rPr>
              <a:t>Let’s Connect</a:t>
            </a:r>
            <a:endParaRPr lang="en-MY" dirty="0">
              <a:latin typeface="Aptos Display" panose="020B00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1D3E76A-F9F7-F6A1-07AA-E5C366009F5C}"/>
              </a:ext>
            </a:extLst>
          </p:cNvPr>
          <p:cNvSpPr txBox="1"/>
          <p:nvPr/>
        </p:nvSpPr>
        <p:spPr>
          <a:xfrm>
            <a:off x="6366541" y="1959333"/>
            <a:ext cx="1056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Display" panose="020B0004020202020204" pitchFamily="34" charset="0"/>
              </a:rPr>
              <a:t>Products</a:t>
            </a:r>
            <a:endParaRPr lang="en-MY" dirty="0">
              <a:latin typeface="Aptos Display" panose="020B00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4245F4C-DBD5-55D9-1478-E16A0B7453FB}"/>
              </a:ext>
            </a:extLst>
          </p:cNvPr>
          <p:cNvSpPr txBox="1"/>
          <p:nvPr/>
        </p:nvSpPr>
        <p:spPr>
          <a:xfrm>
            <a:off x="7524135" y="1959333"/>
            <a:ext cx="1056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Display" panose="020B0004020202020204" pitchFamily="34" charset="0"/>
              </a:rPr>
              <a:t>News</a:t>
            </a:r>
            <a:endParaRPr lang="en-MY" dirty="0">
              <a:latin typeface="Aptos Display" panose="020B00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4E6E71C-A8E2-956A-0AF5-257B117CBCD9}"/>
              </a:ext>
            </a:extLst>
          </p:cNvPr>
          <p:cNvSpPr txBox="1"/>
          <p:nvPr/>
        </p:nvSpPr>
        <p:spPr>
          <a:xfrm>
            <a:off x="9817354" y="1985446"/>
            <a:ext cx="1056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Display" panose="020B0004020202020204" pitchFamily="34" charset="0"/>
              </a:rPr>
              <a:t>About</a:t>
            </a:r>
            <a:endParaRPr lang="en-MY" dirty="0">
              <a:latin typeface="Aptos Display" panose="020B0004020202020204" pitchFamily="34" charset="0"/>
            </a:endParaRPr>
          </a:p>
        </p:txBody>
      </p:sp>
      <p:sp>
        <p:nvSpPr>
          <p:cNvPr id="35" name="Speech Bubble: Oval 34">
            <a:extLst>
              <a:ext uri="{FF2B5EF4-FFF2-40B4-BE49-F238E27FC236}">
                <a16:creationId xmlns:a16="http://schemas.microsoft.com/office/drawing/2014/main" id="{E94F110F-A5ED-0BD9-D46D-FC07BC762F19}"/>
              </a:ext>
            </a:extLst>
          </p:cNvPr>
          <p:cNvSpPr/>
          <p:nvPr/>
        </p:nvSpPr>
        <p:spPr>
          <a:xfrm>
            <a:off x="11002295" y="1952299"/>
            <a:ext cx="597179" cy="400110"/>
          </a:xfrm>
          <a:prstGeom prst="wedgeEllipseCallout">
            <a:avLst>
              <a:gd name="adj1" fmla="val -43883"/>
              <a:gd name="adj2" fmla="val 6250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ENG</a:t>
            </a:r>
            <a:endParaRPr lang="en-MY" sz="80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15F891F-7A23-16A0-C7C3-D23DA366EE31}"/>
              </a:ext>
            </a:extLst>
          </p:cNvPr>
          <p:cNvCxnSpPr/>
          <p:nvPr/>
        </p:nvCxnSpPr>
        <p:spPr>
          <a:xfrm>
            <a:off x="4542503" y="1971163"/>
            <a:ext cx="0" cy="340765"/>
          </a:xfrm>
          <a:prstGeom prst="line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587768C-2B64-C408-1800-9BDB75A5F292}"/>
              </a:ext>
            </a:extLst>
          </p:cNvPr>
          <p:cNvCxnSpPr/>
          <p:nvPr/>
        </p:nvCxnSpPr>
        <p:spPr>
          <a:xfrm>
            <a:off x="6238567" y="1980066"/>
            <a:ext cx="0" cy="340765"/>
          </a:xfrm>
          <a:prstGeom prst="line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EECAADB-D51C-8921-DDB7-CA23DC884110}"/>
              </a:ext>
            </a:extLst>
          </p:cNvPr>
          <p:cNvCxnSpPr/>
          <p:nvPr/>
        </p:nvCxnSpPr>
        <p:spPr>
          <a:xfrm>
            <a:off x="7524135" y="1980066"/>
            <a:ext cx="0" cy="340765"/>
          </a:xfrm>
          <a:prstGeom prst="line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0276BD6-EC44-4C80-0A96-DC901FC56894}"/>
              </a:ext>
            </a:extLst>
          </p:cNvPr>
          <p:cNvCxnSpPr/>
          <p:nvPr/>
        </p:nvCxnSpPr>
        <p:spPr>
          <a:xfrm>
            <a:off x="8605683" y="1999730"/>
            <a:ext cx="0" cy="340765"/>
          </a:xfrm>
          <a:prstGeom prst="line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69ADFF10-1194-E546-3217-282DBD0F5007}"/>
              </a:ext>
            </a:extLst>
          </p:cNvPr>
          <p:cNvSpPr txBox="1"/>
          <p:nvPr/>
        </p:nvSpPr>
        <p:spPr>
          <a:xfrm>
            <a:off x="8719062" y="1975943"/>
            <a:ext cx="1056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Display" panose="020B0004020202020204" pitchFamily="34" charset="0"/>
              </a:rPr>
              <a:t>R&amp;D</a:t>
            </a:r>
            <a:endParaRPr lang="en-MY" dirty="0">
              <a:latin typeface="Aptos Display" panose="020B0004020202020204" pitchFamily="34" charset="0"/>
            </a:endParaRP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1BF8A395-4053-0BCB-B644-950BB1FBC6C8}"/>
              </a:ext>
            </a:extLst>
          </p:cNvPr>
          <p:cNvCxnSpPr/>
          <p:nvPr/>
        </p:nvCxnSpPr>
        <p:spPr>
          <a:xfrm>
            <a:off x="9805063" y="2011644"/>
            <a:ext cx="0" cy="340765"/>
          </a:xfrm>
          <a:prstGeom prst="line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514406E3-40C6-B492-47D9-038EB5854F2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4105" y="5955203"/>
            <a:ext cx="776775" cy="7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65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939CD-3F97-FE42-7988-90A0F5F6E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Product’s Enquiry Workflow </a:t>
            </a:r>
            <a:r>
              <a:rPr lang="en-US" sz="1600" dirty="0"/>
              <a:t>(Click on Home picture </a:t>
            </a:r>
            <a:r>
              <a:rPr lang="en-US" sz="1600"/>
              <a:t>or Products) </a:t>
            </a:r>
            <a:endParaRPr lang="en-MY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0E7BE8-A146-4C5C-B47C-C07BA8D80E2B}"/>
              </a:ext>
            </a:extLst>
          </p:cNvPr>
          <p:cNvSpPr txBox="1"/>
          <p:nvPr/>
        </p:nvSpPr>
        <p:spPr>
          <a:xfrm>
            <a:off x="393292" y="1690688"/>
            <a:ext cx="2605548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Type of Rubber product &amp; Application Selection</a:t>
            </a:r>
            <a:endParaRPr lang="en-MY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F7805A-6354-85BF-F5C9-8FFEC4E30091}"/>
              </a:ext>
            </a:extLst>
          </p:cNvPr>
          <p:cNvSpPr txBox="1"/>
          <p:nvPr/>
        </p:nvSpPr>
        <p:spPr>
          <a:xfrm>
            <a:off x="3446211" y="1690687"/>
            <a:ext cx="2605548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Specifications &amp; Configurations</a:t>
            </a:r>
            <a:endParaRPr lang="en-MY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273552-B816-828E-C653-9F291474DACF}"/>
              </a:ext>
            </a:extLst>
          </p:cNvPr>
          <p:cNvSpPr txBox="1"/>
          <p:nvPr/>
        </p:nvSpPr>
        <p:spPr>
          <a:xfrm>
            <a:off x="589936" y="2538870"/>
            <a:ext cx="2408903" cy="36933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Masterbatch</a:t>
            </a:r>
            <a:endParaRPr lang="en-MY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35DEAA-B867-F0AD-A2FD-442600AA1870}"/>
              </a:ext>
            </a:extLst>
          </p:cNvPr>
          <p:cNvSpPr txBox="1"/>
          <p:nvPr/>
        </p:nvSpPr>
        <p:spPr>
          <a:xfrm>
            <a:off x="589936" y="3059668"/>
            <a:ext cx="2408903" cy="36933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Compounding</a:t>
            </a:r>
            <a:endParaRPr lang="en-MY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C7F518-19EF-BB57-F8D7-B32B3E871C53}"/>
              </a:ext>
            </a:extLst>
          </p:cNvPr>
          <p:cNvSpPr txBox="1"/>
          <p:nvPr/>
        </p:nvSpPr>
        <p:spPr>
          <a:xfrm>
            <a:off x="589935" y="3846903"/>
            <a:ext cx="2408903" cy="1754326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Retread </a:t>
            </a:r>
            <a:r>
              <a:rPr lang="en-US" dirty="0" err="1"/>
              <a:t>Tyre</a:t>
            </a:r>
            <a:r>
              <a:rPr lang="en-US" dirty="0"/>
              <a:t> Components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PTL Liner -Sizes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MY" dirty="0"/>
              <a:t>Cushion Gum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MY" dirty="0"/>
              <a:t>Camelback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MY" dirty="0"/>
              <a:t>OB Strips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30C3C4-F54A-BE4B-DFC6-3C806A7A405B}"/>
              </a:ext>
            </a:extLst>
          </p:cNvPr>
          <p:cNvSpPr txBox="1"/>
          <p:nvPr/>
        </p:nvSpPr>
        <p:spPr>
          <a:xfrm>
            <a:off x="3534697" y="2499542"/>
            <a:ext cx="1873047" cy="338554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Hardness</a:t>
            </a:r>
            <a:endParaRPr lang="en-MY" sz="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1A9D748-AFD7-0A2D-A6AA-849AF8946759}"/>
              </a:ext>
            </a:extLst>
          </p:cNvPr>
          <p:cNvSpPr txBox="1"/>
          <p:nvPr/>
        </p:nvSpPr>
        <p:spPr>
          <a:xfrm>
            <a:off x="3534696" y="2870671"/>
            <a:ext cx="1873047" cy="338554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Density</a:t>
            </a:r>
            <a:endParaRPr lang="en-MY" sz="1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88D545-10BA-BC5A-FA79-92A73E3313CA}"/>
              </a:ext>
            </a:extLst>
          </p:cNvPr>
          <p:cNvSpPr txBox="1"/>
          <p:nvPr/>
        </p:nvSpPr>
        <p:spPr>
          <a:xfrm>
            <a:off x="3534696" y="3249290"/>
            <a:ext cx="1873047" cy="338554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Din Abrasion</a:t>
            </a:r>
            <a:endParaRPr lang="en-MY" sz="16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D8AF86-AE93-2C49-0C75-80A9FBF8432F}"/>
              </a:ext>
            </a:extLst>
          </p:cNvPr>
          <p:cNvSpPr txBox="1"/>
          <p:nvPr/>
        </p:nvSpPr>
        <p:spPr>
          <a:xfrm>
            <a:off x="3534695" y="3616720"/>
            <a:ext cx="1873047" cy="338554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Tensile min</a:t>
            </a:r>
            <a:endParaRPr lang="en-MY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81A7351-DDDC-F2BE-D994-970424CBD0FA}"/>
              </a:ext>
            </a:extLst>
          </p:cNvPr>
          <p:cNvSpPr txBox="1"/>
          <p:nvPr/>
        </p:nvSpPr>
        <p:spPr>
          <a:xfrm>
            <a:off x="3534695" y="3994719"/>
            <a:ext cx="1873047" cy="338554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EB %</a:t>
            </a:r>
            <a:endParaRPr lang="en-MY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CA884FD-4D64-E85E-6394-339CB365A44D}"/>
              </a:ext>
            </a:extLst>
          </p:cNvPr>
          <p:cNvSpPr txBox="1"/>
          <p:nvPr/>
        </p:nvSpPr>
        <p:spPr>
          <a:xfrm>
            <a:off x="3534695" y="4385512"/>
            <a:ext cx="1873047" cy="338554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Tear Strength min</a:t>
            </a:r>
            <a:endParaRPr lang="en-MY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3A28E28-FDD5-39CB-1FB9-51184BF508F9}"/>
              </a:ext>
            </a:extLst>
          </p:cNvPr>
          <p:cNvSpPr txBox="1"/>
          <p:nvPr/>
        </p:nvSpPr>
        <p:spPr>
          <a:xfrm>
            <a:off x="3534694" y="4752942"/>
            <a:ext cx="1873048" cy="338554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Curing time mins/c</a:t>
            </a:r>
            <a:endParaRPr lang="en-MY" sz="1600" dirty="0"/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2019ED44-5C08-BECE-D231-69CC948C7478}"/>
              </a:ext>
            </a:extLst>
          </p:cNvPr>
          <p:cNvSpPr/>
          <p:nvPr/>
        </p:nvSpPr>
        <p:spPr>
          <a:xfrm>
            <a:off x="2998839" y="2723536"/>
            <a:ext cx="324466" cy="52575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9698E26-12F1-D6B8-E6D9-20889CAC95ED}"/>
              </a:ext>
            </a:extLst>
          </p:cNvPr>
          <p:cNvCxnSpPr/>
          <p:nvPr/>
        </p:nvCxnSpPr>
        <p:spPr>
          <a:xfrm>
            <a:off x="3323304" y="2710395"/>
            <a:ext cx="0" cy="22024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4F79D29E-0ED0-1CA1-65B6-1AD8EA7CD50C}"/>
              </a:ext>
            </a:extLst>
          </p:cNvPr>
          <p:cNvCxnSpPr>
            <a:cxnSpLocks/>
            <a:endCxn id="10" idx="1"/>
          </p:cNvCxnSpPr>
          <p:nvPr/>
        </p:nvCxnSpPr>
        <p:spPr>
          <a:xfrm flipV="1">
            <a:off x="3323304" y="2668819"/>
            <a:ext cx="211393" cy="41576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265508B-96C5-A569-B4EF-360F1F833829}"/>
              </a:ext>
            </a:extLst>
          </p:cNvPr>
          <p:cNvCxnSpPr>
            <a:cxnSpLocks/>
            <a:stCxn id="12" idx="1"/>
          </p:cNvCxnSpPr>
          <p:nvPr/>
        </p:nvCxnSpPr>
        <p:spPr>
          <a:xfrm flipH="1">
            <a:off x="3323302" y="3418567"/>
            <a:ext cx="211394" cy="104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0201984-F195-0FDC-2FD7-CB5AD0AD60F5}"/>
              </a:ext>
            </a:extLst>
          </p:cNvPr>
          <p:cNvCxnSpPr>
            <a:cxnSpLocks/>
          </p:cNvCxnSpPr>
          <p:nvPr/>
        </p:nvCxnSpPr>
        <p:spPr>
          <a:xfrm flipH="1">
            <a:off x="3323300" y="3048831"/>
            <a:ext cx="211394" cy="104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AFB160C-E88F-B212-86E7-16CF3449938B}"/>
              </a:ext>
            </a:extLst>
          </p:cNvPr>
          <p:cNvCxnSpPr>
            <a:cxnSpLocks/>
          </p:cNvCxnSpPr>
          <p:nvPr/>
        </p:nvCxnSpPr>
        <p:spPr>
          <a:xfrm flipH="1">
            <a:off x="3338053" y="3746688"/>
            <a:ext cx="211394" cy="104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BBE28D1-BF5F-24A9-7004-D450DE916679}"/>
              </a:ext>
            </a:extLst>
          </p:cNvPr>
          <p:cNvCxnSpPr>
            <a:cxnSpLocks/>
          </p:cNvCxnSpPr>
          <p:nvPr/>
        </p:nvCxnSpPr>
        <p:spPr>
          <a:xfrm flipH="1">
            <a:off x="3323300" y="4126739"/>
            <a:ext cx="211394" cy="104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3ABB8F2-7B74-3632-CAAB-EFF6FF9FDE9D}"/>
              </a:ext>
            </a:extLst>
          </p:cNvPr>
          <p:cNvCxnSpPr>
            <a:cxnSpLocks/>
          </p:cNvCxnSpPr>
          <p:nvPr/>
        </p:nvCxnSpPr>
        <p:spPr>
          <a:xfrm flipH="1">
            <a:off x="3323300" y="4544356"/>
            <a:ext cx="211394" cy="104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6E62BFC2-1226-21FB-9D07-7419495E8B03}"/>
              </a:ext>
            </a:extLst>
          </p:cNvPr>
          <p:cNvCxnSpPr>
            <a:cxnSpLocks/>
          </p:cNvCxnSpPr>
          <p:nvPr/>
        </p:nvCxnSpPr>
        <p:spPr>
          <a:xfrm flipH="1">
            <a:off x="3323300" y="4872477"/>
            <a:ext cx="211394" cy="104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28B137EF-34A8-2062-56B6-7F0F1D6280FF}"/>
              </a:ext>
            </a:extLst>
          </p:cNvPr>
          <p:cNvCxnSpPr>
            <a:stCxn id="8" idx="3"/>
          </p:cNvCxnSpPr>
          <p:nvPr/>
        </p:nvCxnSpPr>
        <p:spPr>
          <a:xfrm flipV="1">
            <a:off x="2998838" y="4385512"/>
            <a:ext cx="339215" cy="338554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4E2E4E3C-5007-AB11-4118-490C76A4C3EA}"/>
              </a:ext>
            </a:extLst>
          </p:cNvPr>
          <p:cNvSpPr/>
          <p:nvPr/>
        </p:nvSpPr>
        <p:spPr>
          <a:xfrm>
            <a:off x="3106996" y="1857884"/>
            <a:ext cx="324464" cy="34150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19FF0C4-18DF-37DA-F2EC-0347A6BF3465}"/>
              </a:ext>
            </a:extLst>
          </p:cNvPr>
          <p:cNvSpPr txBox="1"/>
          <p:nvPr/>
        </p:nvSpPr>
        <p:spPr>
          <a:xfrm>
            <a:off x="9409472" y="1690686"/>
            <a:ext cx="2605548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Send Enquiry Via Email/WhatsApp</a:t>
            </a:r>
            <a:endParaRPr lang="en-MY" dirty="0">
              <a:solidFill>
                <a:schemeClr val="bg1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AE4EAA2-874A-3703-CDF5-ABD390F9A245}"/>
              </a:ext>
            </a:extLst>
          </p:cNvPr>
          <p:cNvSpPr txBox="1"/>
          <p:nvPr/>
        </p:nvSpPr>
        <p:spPr>
          <a:xfrm>
            <a:off x="6437673" y="1690685"/>
            <a:ext cx="2605548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Compounding Processing </a:t>
            </a:r>
            <a:endParaRPr lang="en-MY" dirty="0">
              <a:solidFill>
                <a:schemeClr val="bg1"/>
              </a:solidFill>
            </a:endParaRPr>
          </a:p>
        </p:txBody>
      </p: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AE4BAAD2-99C9-0F40-3CEA-53FDF2E1A3DF}"/>
              </a:ext>
            </a:extLst>
          </p:cNvPr>
          <p:cNvSpPr/>
          <p:nvPr/>
        </p:nvSpPr>
        <p:spPr>
          <a:xfrm>
            <a:off x="6137782" y="1838250"/>
            <a:ext cx="324464" cy="34150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5" name="Arrow: Right 44">
            <a:extLst>
              <a:ext uri="{FF2B5EF4-FFF2-40B4-BE49-F238E27FC236}">
                <a16:creationId xmlns:a16="http://schemas.microsoft.com/office/drawing/2014/main" id="{EA27A339-D4C1-4339-E723-B2BC19502209}"/>
              </a:ext>
            </a:extLst>
          </p:cNvPr>
          <p:cNvSpPr/>
          <p:nvPr/>
        </p:nvSpPr>
        <p:spPr>
          <a:xfrm>
            <a:off x="9104671" y="1845043"/>
            <a:ext cx="324464" cy="34150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63B4338-2654-5BD7-2793-419531A67331}"/>
              </a:ext>
            </a:extLst>
          </p:cNvPr>
          <p:cNvSpPr txBox="1"/>
          <p:nvPr/>
        </p:nvSpPr>
        <p:spPr>
          <a:xfrm>
            <a:off x="6803923" y="2499542"/>
            <a:ext cx="1873047" cy="338554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/>
              <a:t>Moulding</a:t>
            </a:r>
            <a:endParaRPr lang="en-MY" sz="16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A12FEA1-255C-E77B-AEBA-DC8C405A1A98}"/>
              </a:ext>
            </a:extLst>
          </p:cNvPr>
          <p:cNvSpPr txBox="1"/>
          <p:nvPr/>
        </p:nvSpPr>
        <p:spPr>
          <a:xfrm>
            <a:off x="6803923" y="4353695"/>
            <a:ext cx="1873047" cy="338554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Extrusion</a:t>
            </a:r>
            <a:endParaRPr lang="en-MY" sz="16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3920375-D7D9-0405-7406-925EE2EBCFD1}"/>
              </a:ext>
            </a:extLst>
          </p:cNvPr>
          <p:cNvSpPr txBox="1"/>
          <p:nvPr/>
        </p:nvSpPr>
        <p:spPr>
          <a:xfrm>
            <a:off x="6803922" y="2908202"/>
            <a:ext cx="238923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Thickness                      mm</a:t>
            </a:r>
            <a:endParaRPr lang="en-MY" sz="1600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13E70E58-9C7F-6B5B-5D0A-B320C59372CB}"/>
              </a:ext>
            </a:extLst>
          </p:cNvPr>
          <p:cNvSpPr/>
          <p:nvPr/>
        </p:nvSpPr>
        <p:spPr>
          <a:xfrm>
            <a:off x="7815416" y="2986413"/>
            <a:ext cx="776748" cy="22281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19A3B9A6-7DE6-49E5-62F8-4672E10830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8404" y="2460628"/>
            <a:ext cx="1420186" cy="1420186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05BE2642-4FC6-E6E2-CE93-BF2D68F1ED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7027" y="4336695"/>
            <a:ext cx="1071563" cy="1071563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A529FAB7-5F88-59B7-4508-B81DB95B896E}"/>
              </a:ext>
            </a:extLst>
          </p:cNvPr>
          <p:cNvSpPr txBox="1"/>
          <p:nvPr/>
        </p:nvSpPr>
        <p:spPr>
          <a:xfrm>
            <a:off x="5407742" y="2499542"/>
            <a:ext cx="1161436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Shore A</a:t>
            </a:r>
            <a:endParaRPr lang="en-MY" sz="12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F71C382-7ABD-95AE-18EE-6CCCFA7931C6}"/>
              </a:ext>
            </a:extLst>
          </p:cNvPr>
          <p:cNvSpPr txBox="1"/>
          <p:nvPr/>
        </p:nvSpPr>
        <p:spPr>
          <a:xfrm>
            <a:off x="5419418" y="2901448"/>
            <a:ext cx="1161436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g/cm3</a:t>
            </a:r>
            <a:endParaRPr lang="en-MY" sz="12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A465542-C83B-2949-BE80-9A42B391658C}"/>
              </a:ext>
            </a:extLst>
          </p:cNvPr>
          <p:cNvSpPr txBox="1"/>
          <p:nvPr/>
        </p:nvSpPr>
        <p:spPr>
          <a:xfrm>
            <a:off x="5392374" y="3280067"/>
            <a:ext cx="1161436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mm3</a:t>
            </a:r>
            <a:endParaRPr lang="en-MY" sz="12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6DBA45B-82B1-9C46-5ACD-9E120E0B44BF}"/>
              </a:ext>
            </a:extLst>
          </p:cNvPr>
          <p:cNvSpPr txBox="1"/>
          <p:nvPr/>
        </p:nvSpPr>
        <p:spPr>
          <a:xfrm>
            <a:off x="5407740" y="3658686"/>
            <a:ext cx="1161436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/>
              <a:t>MpA</a:t>
            </a:r>
            <a:endParaRPr lang="en-MY" sz="1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4B6611C-E51C-0D88-FAF7-992D792EBC51}"/>
              </a:ext>
            </a:extLst>
          </p:cNvPr>
          <p:cNvSpPr txBox="1"/>
          <p:nvPr/>
        </p:nvSpPr>
        <p:spPr>
          <a:xfrm>
            <a:off x="5382356" y="4043931"/>
            <a:ext cx="1161436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%</a:t>
            </a:r>
            <a:endParaRPr lang="en-MY" sz="12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C96C16B-25D1-228F-8DC6-782A3F55571B}"/>
              </a:ext>
            </a:extLst>
          </p:cNvPr>
          <p:cNvSpPr txBox="1"/>
          <p:nvPr/>
        </p:nvSpPr>
        <p:spPr>
          <a:xfrm>
            <a:off x="5407740" y="4441519"/>
            <a:ext cx="1161436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/>
              <a:t>Kn</a:t>
            </a:r>
            <a:r>
              <a:rPr lang="en-US" sz="1200" dirty="0"/>
              <a:t>/m</a:t>
            </a:r>
            <a:endParaRPr lang="en-MY" sz="12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E8036A9-64C4-4A89-C27B-0665249CEC1C}"/>
              </a:ext>
            </a:extLst>
          </p:cNvPr>
          <p:cNvSpPr txBox="1"/>
          <p:nvPr/>
        </p:nvSpPr>
        <p:spPr>
          <a:xfrm>
            <a:off x="5392374" y="4793006"/>
            <a:ext cx="1161436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mins/c</a:t>
            </a:r>
            <a:endParaRPr lang="en-MY" sz="12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4F25084-8C27-2BAD-A3E8-14E1559B4A95}"/>
              </a:ext>
            </a:extLst>
          </p:cNvPr>
          <p:cNvSpPr txBox="1"/>
          <p:nvPr/>
        </p:nvSpPr>
        <p:spPr>
          <a:xfrm>
            <a:off x="6784258" y="3338137"/>
            <a:ext cx="264487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Flat Length                          mm</a:t>
            </a:r>
            <a:endParaRPr lang="en-MY" sz="1600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162EEA5-6806-10BE-6F52-646CA8ACBFDA}"/>
              </a:ext>
            </a:extLst>
          </p:cNvPr>
          <p:cNvSpPr/>
          <p:nvPr/>
        </p:nvSpPr>
        <p:spPr>
          <a:xfrm>
            <a:off x="7965356" y="3406824"/>
            <a:ext cx="776748" cy="22281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AEF0F27-620F-7882-573A-DBB3831B53CF}"/>
              </a:ext>
            </a:extLst>
          </p:cNvPr>
          <p:cNvSpPr txBox="1"/>
          <p:nvPr/>
        </p:nvSpPr>
        <p:spPr>
          <a:xfrm>
            <a:off x="6784258" y="3764111"/>
            <a:ext cx="264487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Width cut                          mm</a:t>
            </a:r>
            <a:endParaRPr lang="en-MY" sz="1600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EFABFEBC-3A29-194C-9E90-F8930C0593C3}"/>
              </a:ext>
            </a:extLst>
          </p:cNvPr>
          <p:cNvSpPr/>
          <p:nvPr/>
        </p:nvSpPr>
        <p:spPr>
          <a:xfrm>
            <a:off x="7965356" y="3832798"/>
            <a:ext cx="776748" cy="22281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95CE67B-DB21-E2D1-DAFB-23AFF1578D24}"/>
              </a:ext>
            </a:extLst>
          </p:cNvPr>
          <p:cNvSpPr txBox="1"/>
          <p:nvPr/>
        </p:nvSpPr>
        <p:spPr>
          <a:xfrm>
            <a:off x="6808844" y="4836563"/>
            <a:ext cx="238923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Thickness                      mm</a:t>
            </a:r>
            <a:endParaRPr lang="en-MY" sz="1600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A67A0A8A-B93A-C510-A5DB-464911E28D41}"/>
              </a:ext>
            </a:extLst>
          </p:cNvPr>
          <p:cNvSpPr/>
          <p:nvPr/>
        </p:nvSpPr>
        <p:spPr>
          <a:xfrm>
            <a:off x="7820338" y="4914774"/>
            <a:ext cx="776748" cy="22281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8AA98AD-66F0-4396-2EBD-65564174B75B}"/>
              </a:ext>
            </a:extLst>
          </p:cNvPr>
          <p:cNvSpPr txBox="1"/>
          <p:nvPr/>
        </p:nvSpPr>
        <p:spPr>
          <a:xfrm>
            <a:off x="6789180" y="5266498"/>
            <a:ext cx="264487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Flat Length                          mm</a:t>
            </a:r>
            <a:endParaRPr lang="en-MY" sz="1600" dirty="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D13EF606-A7AF-03A4-23EC-5D96972C2979}"/>
              </a:ext>
            </a:extLst>
          </p:cNvPr>
          <p:cNvSpPr/>
          <p:nvPr/>
        </p:nvSpPr>
        <p:spPr>
          <a:xfrm>
            <a:off x="7970278" y="5335185"/>
            <a:ext cx="776748" cy="22281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5C0581A4-7930-3BD1-875A-6625ABBC3564}"/>
              </a:ext>
            </a:extLst>
          </p:cNvPr>
          <p:cNvSpPr txBox="1"/>
          <p:nvPr/>
        </p:nvSpPr>
        <p:spPr>
          <a:xfrm>
            <a:off x="6789180" y="5692472"/>
            <a:ext cx="264487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Width cut                          mm</a:t>
            </a:r>
            <a:endParaRPr lang="en-MY" sz="1600" dirty="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B9E662C-DA74-3DB1-C6E6-519E17C54773}"/>
              </a:ext>
            </a:extLst>
          </p:cNvPr>
          <p:cNvSpPr/>
          <p:nvPr/>
        </p:nvSpPr>
        <p:spPr>
          <a:xfrm>
            <a:off x="7970278" y="5761159"/>
            <a:ext cx="776748" cy="22281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7D9DD5-B088-321E-3EBC-6E7D43BD0F31}"/>
              </a:ext>
            </a:extLst>
          </p:cNvPr>
          <p:cNvSpPr txBox="1"/>
          <p:nvPr/>
        </p:nvSpPr>
        <p:spPr>
          <a:xfrm>
            <a:off x="3534694" y="5316751"/>
            <a:ext cx="1873048" cy="338554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PTL Liner Patterns</a:t>
            </a:r>
            <a:endParaRPr lang="en-MY" sz="1600" dirty="0"/>
          </a:p>
        </p:txBody>
      </p: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40D73A33-E156-7594-DF17-905FD0DD0821}"/>
              </a:ext>
            </a:extLst>
          </p:cNvPr>
          <p:cNvCxnSpPr>
            <a:stCxn id="8" idx="3"/>
            <a:endCxn id="9" idx="1"/>
          </p:cNvCxnSpPr>
          <p:nvPr/>
        </p:nvCxnSpPr>
        <p:spPr>
          <a:xfrm>
            <a:off x="2998838" y="4724066"/>
            <a:ext cx="535856" cy="761962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637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99EA75-DD26-844B-3EE1-002DF103B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AF4BF6EB-B11D-D029-5A24-B455B304AF41}"/>
              </a:ext>
            </a:extLst>
          </p:cNvPr>
          <p:cNvSpPr/>
          <p:nvPr/>
        </p:nvSpPr>
        <p:spPr>
          <a:xfrm>
            <a:off x="0" y="1602658"/>
            <a:ext cx="12192000" cy="53389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A300C9-96C6-FFD0-E9AD-891758B68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Page Design and Tag-line</a:t>
            </a:r>
            <a:endParaRPr lang="en-MY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9814478-3871-30A5-5BB1-967D9D51079B}"/>
              </a:ext>
            </a:extLst>
          </p:cNvPr>
          <p:cNvSpPr txBox="1"/>
          <p:nvPr/>
        </p:nvSpPr>
        <p:spPr>
          <a:xfrm>
            <a:off x="838200" y="1887727"/>
            <a:ext cx="1610032" cy="70788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LOGO</a:t>
            </a:r>
            <a:endParaRPr lang="en-MY" sz="4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D480E88-AF77-5E16-9B26-AA4C7D2AF2CB}"/>
              </a:ext>
            </a:extLst>
          </p:cNvPr>
          <p:cNvSpPr txBox="1"/>
          <p:nvPr/>
        </p:nvSpPr>
        <p:spPr>
          <a:xfrm>
            <a:off x="3311013" y="1963325"/>
            <a:ext cx="1056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Display" panose="020B0004020202020204" pitchFamily="34" charset="0"/>
              </a:rPr>
              <a:t>Home</a:t>
            </a:r>
            <a:endParaRPr lang="en-MY" dirty="0">
              <a:latin typeface="Aptos Display" panose="020B00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D954679-3FC9-2E31-F56A-DA44AD871A03}"/>
              </a:ext>
            </a:extLst>
          </p:cNvPr>
          <p:cNvSpPr txBox="1"/>
          <p:nvPr/>
        </p:nvSpPr>
        <p:spPr>
          <a:xfrm>
            <a:off x="4633453" y="1971163"/>
            <a:ext cx="1521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Display" panose="020B0004020202020204" pitchFamily="34" charset="0"/>
              </a:rPr>
              <a:t>Let’s Connect</a:t>
            </a:r>
            <a:endParaRPr lang="en-MY" dirty="0">
              <a:latin typeface="Aptos Display" panose="020B00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9EAC42B-C1F2-7CB7-FD40-A9849FE1953E}"/>
              </a:ext>
            </a:extLst>
          </p:cNvPr>
          <p:cNvSpPr txBox="1"/>
          <p:nvPr/>
        </p:nvSpPr>
        <p:spPr>
          <a:xfrm>
            <a:off x="6366541" y="1959333"/>
            <a:ext cx="1056968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Display" panose="020B0004020202020204" pitchFamily="34" charset="0"/>
              </a:rPr>
              <a:t>Products</a:t>
            </a:r>
            <a:endParaRPr lang="en-MY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Display" panose="020B00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6097308-8CDE-1F60-4E75-4F524D307ADF}"/>
              </a:ext>
            </a:extLst>
          </p:cNvPr>
          <p:cNvSpPr txBox="1"/>
          <p:nvPr/>
        </p:nvSpPr>
        <p:spPr>
          <a:xfrm>
            <a:off x="7524135" y="1959333"/>
            <a:ext cx="1056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Display" panose="020B0004020202020204" pitchFamily="34" charset="0"/>
              </a:rPr>
              <a:t>News</a:t>
            </a:r>
            <a:endParaRPr lang="en-MY" dirty="0">
              <a:latin typeface="Aptos Display" panose="020B00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7A232B9-437C-055F-25AF-E2F0EB12112D}"/>
              </a:ext>
            </a:extLst>
          </p:cNvPr>
          <p:cNvSpPr txBox="1"/>
          <p:nvPr/>
        </p:nvSpPr>
        <p:spPr>
          <a:xfrm>
            <a:off x="9817354" y="1985446"/>
            <a:ext cx="1056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Display" panose="020B0004020202020204" pitchFamily="34" charset="0"/>
              </a:rPr>
              <a:t>About</a:t>
            </a:r>
            <a:endParaRPr lang="en-MY" dirty="0">
              <a:latin typeface="Aptos Display" panose="020B0004020202020204" pitchFamily="34" charset="0"/>
            </a:endParaRPr>
          </a:p>
        </p:txBody>
      </p:sp>
      <p:sp>
        <p:nvSpPr>
          <p:cNvPr id="35" name="Speech Bubble: Oval 34">
            <a:extLst>
              <a:ext uri="{FF2B5EF4-FFF2-40B4-BE49-F238E27FC236}">
                <a16:creationId xmlns:a16="http://schemas.microsoft.com/office/drawing/2014/main" id="{76635E76-C6C9-EBD8-8A70-70626730FB0D}"/>
              </a:ext>
            </a:extLst>
          </p:cNvPr>
          <p:cNvSpPr/>
          <p:nvPr/>
        </p:nvSpPr>
        <p:spPr>
          <a:xfrm>
            <a:off x="11002295" y="1952299"/>
            <a:ext cx="597179" cy="400110"/>
          </a:xfrm>
          <a:prstGeom prst="wedgeEllipseCallout">
            <a:avLst>
              <a:gd name="adj1" fmla="val -43883"/>
              <a:gd name="adj2" fmla="val 6250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ENG</a:t>
            </a:r>
            <a:endParaRPr lang="en-MY" sz="80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8C17ED5-6D64-C3CA-0AE5-1486AC6798D7}"/>
              </a:ext>
            </a:extLst>
          </p:cNvPr>
          <p:cNvCxnSpPr/>
          <p:nvPr/>
        </p:nvCxnSpPr>
        <p:spPr>
          <a:xfrm>
            <a:off x="4542503" y="1971163"/>
            <a:ext cx="0" cy="340765"/>
          </a:xfrm>
          <a:prstGeom prst="line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030DA52-85C4-7864-914F-00F7D2E4ED4B}"/>
              </a:ext>
            </a:extLst>
          </p:cNvPr>
          <p:cNvCxnSpPr/>
          <p:nvPr/>
        </p:nvCxnSpPr>
        <p:spPr>
          <a:xfrm>
            <a:off x="6238567" y="1980066"/>
            <a:ext cx="0" cy="340765"/>
          </a:xfrm>
          <a:prstGeom prst="line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8CD57C5-F4AC-10C1-6AE1-DB279AE4B568}"/>
              </a:ext>
            </a:extLst>
          </p:cNvPr>
          <p:cNvCxnSpPr/>
          <p:nvPr/>
        </p:nvCxnSpPr>
        <p:spPr>
          <a:xfrm>
            <a:off x="7524135" y="1980066"/>
            <a:ext cx="0" cy="340765"/>
          </a:xfrm>
          <a:prstGeom prst="line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F090067-5546-9D4D-15BF-0553A054B82E}"/>
              </a:ext>
            </a:extLst>
          </p:cNvPr>
          <p:cNvCxnSpPr/>
          <p:nvPr/>
        </p:nvCxnSpPr>
        <p:spPr>
          <a:xfrm>
            <a:off x="8605683" y="1999730"/>
            <a:ext cx="0" cy="340765"/>
          </a:xfrm>
          <a:prstGeom prst="line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3FA1F793-3AFC-B80E-BBA6-A8F730AE2A54}"/>
              </a:ext>
            </a:extLst>
          </p:cNvPr>
          <p:cNvSpPr txBox="1"/>
          <p:nvPr/>
        </p:nvSpPr>
        <p:spPr>
          <a:xfrm>
            <a:off x="8719062" y="1975943"/>
            <a:ext cx="1056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Display" panose="020B0004020202020204" pitchFamily="34" charset="0"/>
              </a:rPr>
              <a:t>R&amp;D</a:t>
            </a:r>
            <a:endParaRPr lang="en-MY" dirty="0">
              <a:latin typeface="Aptos Display" panose="020B0004020202020204" pitchFamily="34" charset="0"/>
            </a:endParaRP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D381F636-44F6-E251-39A1-69EC39CD89FC}"/>
              </a:ext>
            </a:extLst>
          </p:cNvPr>
          <p:cNvCxnSpPr/>
          <p:nvPr/>
        </p:nvCxnSpPr>
        <p:spPr>
          <a:xfrm>
            <a:off x="9805063" y="2011644"/>
            <a:ext cx="0" cy="340765"/>
          </a:xfrm>
          <a:prstGeom prst="line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313F23F-0CB4-ED0F-7CD2-3D017F64176D}"/>
              </a:ext>
            </a:extLst>
          </p:cNvPr>
          <p:cNvSpPr txBox="1"/>
          <p:nvPr/>
        </p:nvSpPr>
        <p:spPr>
          <a:xfrm>
            <a:off x="1302774" y="4000787"/>
            <a:ext cx="1907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Masterbatch</a:t>
            </a:r>
            <a:endParaRPr lang="en-MY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9B69AC-376C-7C92-67D2-C2DDD96037DC}"/>
              </a:ext>
            </a:extLst>
          </p:cNvPr>
          <p:cNvSpPr txBox="1"/>
          <p:nvPr/>
        </p:nvSpPr>
        <p:spPr>
          <a:xfrm>
            <a:off x="1302774" y="4738071"/>
            <a:ext cx="1907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Compounding</a:t>
            </a:r>
            <a:endParaRPr lang="en-MY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671C569-16EE-D20B-BA16-72D6DDDAF1AC}"/>
              </a:ext>
            </a:extLst>
          </p:cNvPr>
          <p:cNvSpPr txBox="1"/>
          <p:nvPr/>
        </p:nvSpPr>
        <p:spPr>
          <a:xfrm>
            <a:off x="1093837" y="3263503"/>
            <a:ext cx="2462982" cy="40011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>
                    <a:lumMod val="95000"/>
                  </a:schemeClr>
                </a:solidFill>
              </a:rPr>
              <a:t>Upstream Products</a:t>
            </a:r>
            <a:endParaRPr lang="en-MY" sz="2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4003A3F-203E-3FF0-7B96-9F57062A204E}"/>
              </a:ext>
            </a:extLst>
          </p:cNvPr>
          <p:cNvSpPr txBox="1"/>
          <p:nvPr/>
        </p:nvSpPr>
        <p:spPr>
          <a:xfrm>
            <a:off x="7243915" y="3263503"/>
            <a:ext cx="2794820" cy="40011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>
                    <a:lumMod val="95000"/>
                  </a:schemeClr>
                </a:solidFill>
              </a:rPr>
              <a:t>Downstream Products</a:t>
            </a:r>
            <a:endParaRPr lang="en-MY" sz="2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9385C0F-C85D-8022-263B-92CF0C683438}"/>
              </a:ext>
            </a:extLst>
          </p:cNvPr>
          <p:cNvSpPr txBox="1"/>
          <p:nvPr/>
        </p:nvSpPr>
        <p:spPr>
          <a:xfrm>
            <a:off x="7436873" y="4000787"/>
            <a:ext cx="3172133" cy="1477328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Retread </a:t>
            </a:r>
            <a:r>
              <a:rPr lang="en-US" dirty="0" err="1"/>
              <a:t>Tyre</a:t>
            </a:r>
            <a:r>
              <a:rPr lang="en-US" dirty="0"/>
              <a:t> Components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PTL Liner -Sizes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MY" dirty="0"/>
              <a:t>Cushion Gum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MY" dirty="0"/>
              <a:t>Camelback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MY" dirty="0"/>
              <a:t>OB Strips</a:t>
            </a:r>
          </a:p>
        </p:txBody>
      </p:sp>
    </p:spTree>
    <p:extLst>
      <p:ext uri="{BB962C8B-B14F-4D97-AF65-F5344CB8AC3E}">
        <p14:creationId xmlns:p14="http://schemas.microsoft.com/office/powerpoint/2010/main" val="1267133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A6D9D-203A-18AB-1D3F-C30FD63BF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229B2079-FEA3-D4A9-4647-845E8DCE2F5E}"/>
              </a:ext>
            </a:extLst>
          </p:cNvPr>
          <p:cNvSpPr/>
          <p:nvPr/>
        </p:nvSpPr>
        <p:spPr>
          <a:xfrm>
            <a:off x="0" y="1602658"/>
            <a:ext cx="12192000" cy="53389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D43E69-2CF3-1409-6654-3FD69CBE4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Page Design and Tag-line</a:t>
            </a:r>
            <a:endParaRPr lang="en-MY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3D10FE2-DD83-E124-9827-355FAE38F076}"/>
              </a:ext>
            </a:extLst>
          </p:cNvPr>
          <p:cNvSpPr txBox="1"/>
          <p:nvPr/>
        </p:nvSpPr>
        <p:spPr>
          <a:xfrm>
            <a:off x="838200" y="1887727"/>
            <a:ext cx="1610032" cy="70788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LOGO</a:t>
            </a:r>
            <a:endParaRPr lang="en-MY" sz="4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24BDF7-45D1-EAF8-DB65-D12E916F5A8C}"/>
              </a:ext>
            </a:extLst>
          </p:cNvPr>
          <p:cNvSpPr txBox="1"/>
          <p:nvPr/>
        </p:nvSpPr>
        <p:spPr>
          <a:xfrm>
            <a:off x="3311013" y="1963325"/>
            <a:ext cx="1056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Display" panose="020B0004020202020204" pitchFamily="34" charset="0"/>
              </a:rPr>
              <a:t>Home</a:t>
            </a:r>
            <a:endParaRPr lang="en-MY" dirty="0">
              <a:latin typeface="Aptos Display" panose="020B00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3D41F15-3373-B8CA-F13C-1913EC7BF103}"/>
              </a:ext>
            </a:extLst>
          </p:cNvPr>
          <p:cNvSpPr txBox="1"/>
          <p:nvPr/>
        </p:nvSpPr>
        <p:spPr>
          <a:xfrm>
            <a:off x="4633453" y="1971163"/>
            <a:ext cx="1521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Display" panose="020B0004020202020204" pitchFamily="34" charset="0"/>
              </a:rPr>
              <a:t>Let’s Connect</a:t>
            </a:r>
            <a:endParaRPr lang="en-MY" dirty="0">
              <a:latin typeface="Aptos Display" panose="020B00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1635BB9-384C-CA54-C844-C52BBEDA1BE6}"/>
              </a:ext>
            </a:extLst>
          </p:cNvPr>
          <p:cNvSpPr txBox="1"/>
          <p:nvPr/>
        </p:nvSpPr>
        <p:spPr>
          <a:xfrm>
            <a:off x="6366541" y="1959333"/>
            <a:ext cx="1056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Display" panose="020B0004020202020204" pitchFamily="34" charset="0"/>
              </a:rPr>
              <a:t>Products</a:t>
            </a:r>
            <a:endParaRPr lang="en-MY" dirty="0">
              <a:latin typeface="Aptos Display" panose="020B00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45B661C-387C-6521-D7E8-973763B0521E}"/>
              </a:ext>
            </a:extLst>
          </p:cNvPr>
          <p:cNvSpPr txBox="1"/>
          <p:nvPr/>
        </p:nvSpPr>
        <p:spPr>
          <a:xfrm>
            <a:off x="7524135" y="1959333"/>
            <a:ext cx="1056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Display" panose="020B0004020202020204" pitchFamily="34" charset="0"/>
              </a:rPr>
              <a:t>News</a:t>
            </a:r>
            <a:endParaRPr lang="en-MY" dirty="0">
              <a:latin typeface="Aptos Display" panose="020B00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7E0C607-01B3-BCB1-19EF-9BA1926608F0}"/>
              </a:ext>
            </a:extLst>
          </p:cNvPr>
          <p:cNvSpPr txBox="1"/>
          <p:nvPr/>
        </p:nvSpPr>
        <p:spPr>
          <a:xfrm>
            <a:off x="9817354" y="1985446"/>
            <a:ext cx="1056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ptos Display" panose="020B0004020202020204" pitchFamily="34" charset="0"/>
              </a:rPr>
              <a:t>About</a:t>
            </a:r>
            <a:endParaRPr lang="en-MY" dirty="0">
              <a:latin typeface="Aptos Display" panose="020B0004020202020204" pitchFamily="34" charset="0"/>
            </a:endParaRPr>
          </a:p>
        </p:txBody>
      </p:sp>
      <p:sp>
        <p:nvSpPr>
          <p:cNvPr id="35" name="Speech Bubble: Oval 34">
            <a:extLst>
              <a:ext uri="{FF2B5EF4-FFF2-40B4-BE49-F238E27FC236}">
                <a16:creationId xmlns:a16="http://schemas.microsoft.com/office/drawing/2014/main" id="{3A031982-DD29-0314-12CD-4A7A5C6D9CE0}"/>
              </a:ext>
            </a:extLst>
          </p:cNvPr>
          <p:cNvSpPr/>
          <p:nvPr/>
        </p:nvSpPr>
        <p:spPr>
          <a:xfrm>
            <a:off x="11002295" y="1952299"/>
            <a:ext cx="597179" cy="400110"/>
          </a:xfrm>
          <a:prstGeom prst="wedgeEllipseCallout">
            <a:avLst>
              <a:gd name="adj1" fmla="val -43883"/>
              <a:gd name="adj2" fmla="val 6250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ENG</a:t>
            </a:r>
            <a:endParaRPr lang="en-MY" sz="80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8C4F8E5D-5206-D715-6E81-9C472B69AB9E}"/>
              </a:ext>
            </a:extLst>
          </p:cNvPr>
          <p:cNvCxnSpPr/>
          <p:nvPr/>
        </p:nvCxnSpPr>
        <p:spPr>
          <a:xfrm>
            <a:off x="4542503" y="1971163"/>
            <a:ext cx="0" cy="340765"/>
          </a:xfrm>
          <a:prstGeom prst="line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267793-D589-FFCE-4948-36DD311B00D0}"/>
              </a:ext>
            </a:extLst>
          </p:cNvPr>
          <p:cNvCxnSpPr/>
          <p:nvPr/>
        </p:nvCxnSpPr>
        <p:spPr>
          <a:xfrm>
            <a:off x="6238567" y="1980066"/>
            <a:ext cx="0" cy="340765"/>
          </a:xfrm>
          <a:prstGeom prst="line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E1204CBA-BB5A-B204-F4CB-C458F4FC1B4C}"/>
              </a:ext>
            </a:extLst>
          </p:cNvPr>
          <p:cNvCxnSpPr/>
          <p:nvPr/>
        </p:nvCxnSpPr>
        <p:spPr>
          <a:xfrm>
            <a:off x="7524135" y="1980066"/>
            <a:ext cx="0" cy="340765"/>
          </a:xfrm>
          <a:prstGeom prst="line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157E326-7896-3AB5-3989-FA7478BA89BD}"/>
              </a:ext>
            </a:extLst>
          </p:cNvPr>
          <p:cNvCxnSpPr/>
          <p:nvPr/>
        </p:nvCxnSpPr>
        <p:spPr>
          <a:xfrm>
            <a:off x="8605683" y="1999730"/>
            <a:ext cx="0" cy="340765"/>
          </a:xfrm>
          <a:prstGeom prst="line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5570AAA9-450E-C7EB-BD1B-8A5DDD9776F8}"/>
              </a:ext>
            </a:extLst>
          </p:cNvPr>
          <p:cNvSpPr txBox="1"/>
          <p:nvPr/>
        </p:nvSpPr>
        <p:spPr>
          <a:xfrm>
            <a:off x="8719062" y="1975943"/>
            <a:ext cx="1056968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Display" panose="020B0004020202020204" pitchFamily="34" charset="0"/>
              </a:rPr>
              <a:t>R&amp;D</a:t>
            </a:r>
            <a:endParaRPr lang="en-MY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Display" panose="020B0004020202020204" pitchFamily="34" charset="0"/>
            </a:endParaRP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9342840-F884-9C5C-CF41-F9D3C725320A}"/>
              </a:ext>
            </a:extLst>
          </p:cNvPr>
          <p:cNvCxnSpPr/>
          <p:nvPr/>
        </p:nvCxnSpPr>
        <p:spPr>
          <a:xfrm>
            <a:off x="9805063" y="2011644"/>
            <a:ext cx="0" cy="340765"/>
          </a:xfrm>
          <a:prstGeom prst="line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419A726C-0179-A91D-1121-311A44779C9B}"/>
              </a:ext>
            </a:extLst>
          </p:cNvPr>
          <p:cNvSpPr txBox="1"/>
          <p:nvPr/>
        </p:nvSpPr>
        <p:spPr>
          <a:xfrm>
            <a:off x="929148" y="2864258"/>
            <a:ext cx="610583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MY" b="0" i="0" dirty="0">
                <a:solidFill>
                  <a:srgbClr val="898989"/>
                </a:solidFill>
                <a:effectLst/>
                <a:latin typeface="Segoe"/>
              </a:rPr>
              <a:t>MS 1208:2020 (Sun Rubber) - Precured Tread for Retreading Tyres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MY" b="0" i="0" dirty="0">
                <a:solidFill>
                  <a:srgbClr val="898989"/>
                </a:solidFill>
                <a:effectLst/>
                <a:latin typeface="Segoe"/>
              </a:rPr>
              <a:t>MS 1348:2020 (Sun Rubber) - Cushion Gum used in Precured Retreading of Tyres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MY" b="0" i="0" dirty="0">
                <a:solidFill>
                  <a:srgbClr val="898989"/>
                </a:solidFill>
                <a:effectLst/>
                <a:latin typeface="Segoe"/>
              </a:rPr>
              <a:t>MS 1097:2020 (Sun Rubber) - Rubber Tread Compound for Hot Retreading for Passenger car and Commercial Vehicles Tyres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BD38B9-166A-433D-7A4F-9A3A60DF5064}"/>
              </a:ext>
            </a:extLst>
          </p:cNvPr>
          <p:cNvSpPr txBox="1"/>
          <p:nvPr/>
        </p:nvSpPr>
        <p:spPr>
          <a:xfrm>
            <a:off x="6931742" y="3106994"/>
            <a:ext cx="4331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Action Picture and the team photos</a:t>
            </a:r>
          </a:p>
        </p:txBody>
      </p:sp>
    </p:spTree>
    <p:extLst>
      <p:ext uri="{BB962C8B-B14F-4D97-AF65-F5344CB8AC3E}">
        <p14:creationId xmlns:p14="http://schemas.microsoft.com/office/powerpoint/2010/main" val="2801402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234</Words>
  <Application>Microsoft Office PowerPoint</Application>
  <PresentationFormat>Widescreen</PresentationFormat>
  <Paragraphs>84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Segoe</vt:lpstr>
      <vt:lpstr>Wingdings</vt:lpstr>
      <vt:lpstr>Office Theme</vt:lpstr>
      <vt:lpstr>Sun Rubber Web Architecture Design</vt:lpstr>
      <vt:lpstr>Main Page Design and Tag-line</vt:lpstr>
      <vt:lpstr>Product’s Enquiry Workflow (Click on Home picture or Products) </vt:lpstr>
      <vt:lpstr>Main Page Design and Tag-line</vt:lpstr>
      <vt:lpstr>Main Page Design and Tag-line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BenFoo</dc:creator>
  <cp:lastModifiedBy>BenFoo</cp:lastModifiedBy>
  <cp:revision>21</cp:revision>
  <dcterms:created xsi:type="dcterms:W3CDTF">2026-01-22T01:01:42Z</dcterms:created>
  <dcterms:modified xsi:type="dcterms:W3CDTF">2026-01-27T01:38:04Z</dcterms:modified>
</cp:coreProperties>
</file>